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40.jpg" ContentType="image/jp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media/image93.jpg" ContentType="image/jpg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79" r:id="rId3"/>
    <p:sldMasterId id="2147483692" r:id="rId4"/>
    <p:sldMasterId id="2147483706" r:id="rId5"/>
  </p:sldMasterIdLst>
  <p:notesMasterIdLst>
    <p:notesMasterId r:id="rId79"/>
  </p:notesMasterIdLst>
  <p:handoutMasterIdLst>
    <p:handoutMasterId r:id="rId80"/>
  </p:handoutMasterIdLst>
  <p:sldIdLst>
    <p:sldId id="1312" r:id="rId6"/>
    <p:sldId id="1370" r:id="rId7"/>
    <p:sldId id="1371" r:id="rId8"/>
    <p:sldId id="1346" r:id="rId9"/>
    <p:sldId id="768" r:id="rId10"/>
    <p:sldId id="777" r:id="rId11"/>
    <p:sldId id="796" r:id="rId12"/>
    <p:sldId id="1862" r:id="rId13"/>
    <p:sldId id="1866" r:id="rId14"/>
    <p:sldId id="1368" r:id="rId15"/>
    <p:sldId id="1369" r:id="rId16"/>
    <p:sldId id="1311" r:id="rId17"/>
    <p:sldId id="1372" r:id="rId18"/>
    <p:sldId id="1374" r:id="rId19"/>
    <p:sldId id="1375" r:id="rId20"/>
    <p:sldId id="1376" r:id="rId21"/>
    <p:sldId id="1377" r:id="rId22"/>
    <p:sldId id="1385" r:id="rId23"/>
    <p:sldId id="1387" r:id="rId24"/>
    <p:sldId id="1392" r:id="rId25"/>
    <p:sldId id="1378" r:id="rId26"/>
    <p:sldId id="1388" r:id="rId27"/>
    <p:sldId id="778" r:id="rId28"/>
    <p:sldId id="780" r:id="rId29"/>
    <p:sldId id="781" r:id="rId30"/>
    <p:sldId id="800" r:id="rId31"/>
    <p:sldId id="779" r:id="rId32"/>
    <p:sldId id="782" r:id="rId33"/>
    <p:sldId id="783" r:id="rId34"/>
    <p:sldId id="784" r:id="rId35"/>
    <p:sldId id="1389" r:id="rId36"/>
    <p:sldId id="1390" r:id="rId37"/>
    <p:sldId id="786" r:id="rId38"/>
    <p:sldId id="1391" r:id="rId39"/>
    <p:sldId id="1402" r:id="rId40"/>
    <p:sldId id="1393" r:id="rId41"/>
    <p:sldId id="1379" r:id="rId42"/>
    <p:sldId id="1394" r:id="rId43"/>
    <p:sldId id="1395" r:id="rId44"/>
    <p:sldId id="1396" r:id="rId45"/>
    <p:sldId id="1397" r:id="rId46"/>
    <p:sldId id="1398" r:id="rId47"/>
    <p:sldId id="1399" r:id="rId48"/>
    <p:sldId id="1401" r:id="rId49"/>
    <p:sldId id="1400" r:id="rId50"/>
    <p:sldId id="797" r:id="rId51"/>
    <p:sldId id="672" r:id="rId52"/>
    <p:sldId id="770" r:id="rId53"/>
    <p:sldId id="798" r:id="rId54"/>
    <p:sldId id="772" r:id="rId55"/>
    <p:sldId id="773" r:id="rId56"/>
    <p:sldId id="774" r:id="rId57"/>
    <p:sldId id="775" r:id="rId58"/>
    <p:sldId id="776" r:id="rId59"/>
    <p:sldId id="790" r:id="rId60"/>
    <p:sldId id="791" r:id="rId61"/>
    <p:sldId id="803" r:id="rId62"/>
    <p:sldId id="1865" r:id="rId63"/>
    <p:sldId id="1926" r:id="rId64"/>
    <p:sldId id="1918" r:id="rId65"/>
    <p:sldId id="327" r:id="rId66"/>
    <p:sldId id="328" r:id="rId67"/>
    <p:sldId id="329" r:id="rId68"/>
    <p:sldId id="1874" r:id="rId69"/>
    <p:sldId id="1927" r:id="rId70"/>
    <p:sldId id="1875" r:id="rId71"/>
    <p:sldId id="1872" r:id="rId72"/>
    <p:sldId id="1919" r:id="rId73"/>
    <p:sldId id="1920" r:id="rId74"/>
    <p:sldId id="1928" r:id="rId75"/>
    <p:sldId id="1864" r:id="rId76"/>
    <p:sldId id="1373" r:id="rId77"/>
    <p:sldId id="1307" r:id="rId7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승원 정" initials="승정" lastIdx="2" clrIdx="0">
    <p:extLst>
      <p:ext uri="{19B8F6BF-5375-455C-9EA6-DF929625EA0E}">
        <p15:presenceInfo xmlns:p15="http://schemas.microsoft.com/office/powerpoint/2012/main" userId="e548da2964146125" providerId="Windows Live"/>
      </p:ext>
    </p:extLst>
  </p:cmAuthor>
  <p:cmAuthor id="2" name="Seonjae Kim" initials="SK" lastIdx="1" clrIdx="1">
    <p:extLst>
      <p:ext uri="{19B8F6BF-5375-455C-9EA6-DF929625EA0E}">
        <p15:presenceInfo xmlns:p15="http://schemas.microsoft.com/office/powerpoint/2012/main" userId="0803cd45d2e987ae" providerId="Windows Live"/>
      </p:ext>
    </p:extLst>
  </p:cmAuthor>
  <p:cmAuthor id="3" name="KimSeonjae" initials="K" lastIdx="2" clrIdx="2">
    <p:extLst>
      <p:ext uri="{19B8F6BF-5375-455C-9EA6-DF929625EA0E}">
        <p15:presenceInfo xmlns:p15="http://schemas.microsoft.com/office/powerpoint/2012/main" userId="KimSeonja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A6BC4"/>
    <a:srgbClr val="660033"/>
    <a:srgbClr val="FF9999"/>
    <a:srgbClr val="F6B206"/>
    <a:srgbClr val="FFC000"/>
    <a:srgbClr val="0032F5"/>
    <a:srgbClr val="4D75FE"/>
    <a:srgbClr val="2654F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93" autoAdjust="0"/>
    <p:restoredTop sz="93480" autoAdjust="0"/>
  </p:normalViewPr>
  <p:slideViewPr>
    <p:cSldViewPr snapToGrid="0">
      <p:cViewPr varScale="1">
        <p:scale>
          <a:sx n="144" d="100"/>
          <a:sy n="144" d="100"/>
        </p:scale>
        <p:origin x="116" y="13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788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theme" Target="theme/theme1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handoutMaster" Target="handoutMasters/handoutMaster1.xml"/><Relationship Id="rId85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61" Type="http://schemas.openxmlformats.org/officeDocument/2006/relationships/slide" Target="slides/slide56.xml"/><Relationship Id="rId8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0870E55-5661-41C3-A594-0AFFC432EC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EF798CD-A01B-4AE6-BCEB-8381FE7A77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8C7E11-66C6-4707-AB37-F820B13AC0C1}" type="datetimeFigureOut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B49F57-4574-4948-8F54-C0F1AC33E3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39637A-33F3-4FDA-BB2D-BC509DBF10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E7033E-CB25-46AC-A218-7CA3D7979C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248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2FAA0-1E8F-4417-859D-8B47F8C297E3}" type="datetimeFigureOut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55103D-9746-47AD-9526-29F74208C727}" type="slidenum">
              <a:rPr lang="ko-KR" altLang="en-US" smtClean="0"/>
              <a:pPr/>
              <a:t>‹#›</a:t>
            </a:fld>
            <a:r>
              <a:rPr lang="en-US" altLang="ko-KR" dirty="0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017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890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16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7653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17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0446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18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4475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19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36896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20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83434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95152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22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77849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31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7711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32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93752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34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4079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4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50641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35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91285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37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72118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38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3982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39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85073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40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61381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41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39176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42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31063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43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0993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44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38221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45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7481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31216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09773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92369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15840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86446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69983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80361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30933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67050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72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6323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5489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10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1739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2664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55103D-9746-47AD-9526-29F74208C72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/15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1678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14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4196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15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4046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3.wmf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3.wmf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607C9063-8C57-4E7E-A9D1-8201ADCFEA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039" y="59117"/>
            <a:ext cx="2043012" cy="7214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C69056-907E-4B7C-973F-D0D649FC37EB}"/>
              </a:ext>
            </a:extLst>
          </p:cNvPr>
          <p:cNvSpPr txBox="1"/>
          <p:nvPr userDrawn="1"/>
        </p:nvSpPr>
        <p:spPr>
          <a:xfrm>
            <a:off x="289873" y="127449"/>
            <a:ext cx="4032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Dong-A Univ. (ISPL)</a:t>
            </a:r>
            <a:endParaRPr lang="ko-KR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B26F3D3-479D-43DB-8E55-819953A0CF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6141" y="6181725"/>
            <a:ext cx="743459" cy="676275"/>
          </a:xfrm>
          <a:prstGeom prst="rect">
            <a:avLst/>
          </a:prstGeom>
        </p:spPr>
      </p:pic>
      <p:sp>
        <p:nvSpPr>
          <p:cNvPr id="18" name="직사각형 7">
            <a:extLst>
              <a:ext uri="{FF2B5EF4-FFF2-40B4-BE49-F238E27FC236}">
                <a16:creationId xmlns:a16="http://schemas.microsoft.com/office/drawing/2014/main" id="{6410BDB8-B729-423F-B506-B822E33CBAE0}"/>
              </a:ext>
            </a:extLst>
          </p:cNvPr>
          <p:cNvSpPr/>
          <p:nvPr userDrawn="1"/>
        </p:nvSpPr>
        <p:spPr>
          <a:xfrm rot="6300000">
            <a:off x="5410714" y="3290550"/>
            <a:ext cx="7171681" cy="282007"/>
          </a:xfrm>
          <a:custGeom>
            <a:avLst/>
            <a:gdLst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0 w 7198983"/>
              <a:gd name="connsiteY3" fmla="*/ 15719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84670"/>
              <a:gd name="connsiteY0" fmla="*/ 0 h 161029"/>
              <a:gd name="connsiteX1" fmla="*/ 7184670 w 7184670"/>
              <a:gd name="connsiteY1" fmla="*/ 3835 h 161029"/>
              <a:gd name="connsiteX2" fmla="*/ 7184670 w 7184670"/>
              <a:gd name="connsiteY2" fmla="*/ 161029 h 161029"/>
              <a:gd name="connsiteX3" fmla="*/ 33405 w 7184670"/>
              <a:gd name="connsiteY3" fmla="*/ 159199 h 161029"/>
              <a:gd name="connsiteX4" fmla="*/ 0 w 7184670"/>
              <a:gd name="connsiteY4" fmla="*/ 0 h 161029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92849"/>
              <a:gd name="connsiteY0" fmla="*/ 0 h 158838"/>
              <a:gd name="connsiteX1" fmla="*/ 7192849 w 7192849"/>
              <a:gd name="connsiteY1" fmla="*/ 1644 h 158838"/>
              <a:gd name="connsiteX2" fmla="*/ 7192849 w 7192849"/>
              <a:gd name="connsiteY2" fmla="*/ 158838 h 158838"/>
              <a:gd name="connsiteX3" fmla="*/ 41584 w 7192849"/>
              <a:gd name="connsiteY3" fmla="*/ 157008 h 158838"/>
              <a:gd name="connsiteX4" fmla="*/ 0 w 7192849"/>
              <a:gd name="connsiteY4" fmla="*/ 0 h 158838"/>
              <a:gd name="connsiteX0" fmla="*/ 0 w 7192849"/>
              <a:gd name="connsiteY0" fmla="*/ 0 h 158839"/>
              <a:gd name="connsiteX1" fmla="*/ 7192849 w 7192849"/>
              <a:gd name="connsiteY1" fmla="*/ 1645 h 158839"/>
              <a:gd name="connsiteX2" fmla="*/ 7192849 w 7192849"/>
              <a:gd name="connsiteY2" fmla="*/ 158839 h 158839"/>
              <a:gd name="connsiteX3" fmla="*/ 41584 w 7192849"/>
              <a:gd name="connsiteY3" fmla="*/ 157009 h 158839"/>
              <a:gd name="connsiteX4" fmla="*/ 0 w 7192849"/>
              <a:gd name="connsiteY4" fmla="*/ 0 h 158839"/>
              <a:gd name="connsiteX0" fmla="*/ 0 w 7192849"/>
              <a:gd name="connsiteY0" fmla="*/ 4260 h 163099"/>
              <a:gd name="connsiteX1" fmla="*/ 7086083 w 7192849"/>
              <a:gd name="connsiteY1" fmla="*/ 0 h 163099"/>
              <a:gd name="connsiteX2" fmla="*/ 7192849 w 7192849"/>
              <a:gd name="connsiteY2" fmla="*/ 163099 h 163099"/>
              <a:gd name="connsiteX3" fmla="*/ 41584 w 7192849"/>
              <a:gd name="connsiteY3" fmla="*/ 161269 h 163099"/>
              <a:gd name="connsiteX4" fmla="*/ 0 w 7192849"/>
              <a:gd name="connsiteY4" fmla="*/ 4260 h 163099"/>
              <a:gd name="connsiteX0" fmla="*/ 0 w 7139260"/>
              <a:gd name="connsiteY0" fmla="*/ 4260 h 161269"/>
              <a:gd name="connsiteX1" fmla="*/ 7086083 w 7139260"/>
              <a:gd name="connsiteY1" fmla="*/ 0 h 161269"/>
              <a:gd name="connsiteX2" fmla="*/ 7139260 w 7139260"/>
              <a:gd name="connsiteY2" fmla="*/ 159380 h 161269"/>
              <a:gd name="connsiteX3" fmla="*/ 41584 w 7139260"/>
              <a:gd name="connsiteY3" fmla="*/ 161269 h 161269"/>
              <a:gd name="connsiteX4" fmla="*/ 0 w 7139260"/>
              <a:gd name="connsiteY4" fmla="*/ 4260 h 161269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3078"/>
              <a:gd name="connsiteX1" fmla="*/ 7099884 w 7139260"/>
              <a:gd name="connsiteY1" fmla="*/ 0 h 163078"/>
              <a:gd name="connsiteX2" fmla="*/ 7139260 w 7139260"/>
              <a:gd name="connsiteY2" fmla="*/ 163078 h 163078"/>
              <a:gd name="connsiteX3" fmla="*/ 71020 w 7139260"/>
              <a:gd name="connsiteY3" fmla="*/ 157332 h 163078"/>
              <a:gd name="connsiteX4" fmla="*/ 0 w 7139260"/>
              <a:gd name="connsiteY4" fmla="*/ 7958 h 163078"/>
              <a:gd name="connsiteX0" fmla="*/ 0 w 7136495"/>
              <a:gd name="connsiteY0" fmla="*/ 10454 h 163078"/>
              <a:gd name="connsiteX1" fmla="*/ 7097119 w 7136495"/>
              <a:gd name="connsiteY1" fmla="*/ 0 h 163078"/>
              <a:gd name="connsiteX2" fmla="*/ 7136495 w 7136495"/>
              <a:gd name="connsiteY2" fmla="*/ 163078 h 163078"/>
              <a:gd name="connsiteX3" fmla="*/ 68255 w 7136495"/>
              <a:gd name="connsiteY3" fmla="*/ 157332 h 163078"/>
              <a:gd name="connsiteX4" fmla="*/ 0 w 7136495"/>
              <a:gd name="connsiteY4" fmla="*/ 10454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3125"/>
              <a:gd name="connsiteY0" fmla="*/ 6979 h 163078"/>
              <a:gd name="connsiteX1" fmla="*/ 7093749 w 7133125"/>
              <a:gd name="connsiteY1" fmla="*/ 0 h 163078"/>
              <a:gd name="connsiteX2" fmla="*/ 7133125 w 7133125"/>
              <a:gd name="connsiteY2" fmla="*/ 163078 h 163078"/>
              <a:gd name="connsiteX3" fmla="*/ 64885 w 7133125"/>
              <a:gd name="connsiteY3" fmla="*/ 157332 h 163078"/>
              <a:gd name="connsiteX4" fmla="*/ 0 w 7133125"/>
              <a:gd name="connsiteY4" fmla="*/ 6979 h 163078"/>
              <a:gd name="connsiteX0" fmla="*/ 0 w 7171681"/>
              <a:gd name="connsiteY0" fmla="*/ 6979 h 164756"/>
              <a:gd name="connsiteX1" fmla="*/ 7093749 w 7171681"/>
              <a:gd name="connsiteY1" fmla="*/ 0 h 164756"/>
              <a:gd name="connsiteX2" fmla="*/ 7171681 w 7171681"/>
              <a:gd name="connsiteY2" fmla="*/ 164756 h 164756"/>
              <a:gd name="connsiteX3" fmla="*/ 64885 w 7171681"/>
              <a:gd name="connsiteY3" fmla="*/ 157332 h 164756"/>
              <a:gd name="connsiteX4" fmla="*/ 0 w 7171681"/>
              <a:gd name="connsiteY4" fmla="*/ 6979 h 164756"/>
              <a:gd name="connsiteX0" fmla="*/ 0 w 7171681"/>
              <a:gd name="connsiteY0" fmla="*/ 10209 h 167986"/>
              <a:gd name="connsiteX1" fmla="*/ 7095583 w 7171681"/>
              <a:gd name="connsiteY1" fmla="*/ 0 h 167986"/>
              <a:gd name="connsiteX2" fmla="*/ 7171681 w 7171681"/>
              <a:gd name="connsiteY2" fmla="*/ 167986 h 167986"/>
              <a:gd name="connsiteX3" fmla="*/ 64885 w 7171681"/>
              <a:gd name="connsiteY3" fmla="*/ 160562 h 167986"/>
              <a:gd name="connsiteX4" fmla="*/ 0 w 7171681"/>
              <a:gd name="connsiteY4" fmla="*/ 10209 h 167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1681" h="167986">
                <a:moveTo>
                  <a:pt x="0" y="10209"/>
                </a:moveTo>
                <a:lnTo>
                  <a:pt x="7095583" y="0"/>
                </a:lnTo>
                <a:lnTo>
                  <a:pt x="7171681" y="167986"/>
                </a:lnTo>
                <a:lnTo>
                  <a:pt x="64885" y="160562"/>
                </a:lnTo>
                <a:lnTo>
                  <a:pt x="0" y="10209"/>
                </a:lnTo>
                <a:close/>
              </a:path>
            </a:pathLst>
          </a:custGeom>
          <a:solidFill>
            <a:srgbClr val="DAE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8F35C63C-01B9-4278-AA5B-A231650698BF}"/>
              </a:ext>
            </a:extLst>
          </p:cNvPr>
          <p:cNvSpPr/>
          <p:nvPr userDrawn="1"/>
        </p:nvSpPr>
        <p:spPr>
          <a:xfrm>
            <a:off x="3143250" y="6181725"/>
            <a:ext cx="1243555" cy="676275"/>
          </a:xfrm>
          <a:prstGeom prst="parallelogram">
            <a:avLst>
              <a:gd name="adj" fmla="val 28524"/>
            </a:avLst>
          </a:prstGeom>
          <a:solidFill>
            <a:srgbClr val="F3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6">
            <a:extLst>
              <a:ext uri="{FF2B5EF4-FFF2-40B4-BE49-F238E27FC236}">
                <a16:creationId xmlns:a16="http://schemas.microsoft.com/office/drawing/2014/main" id="{A2915198-39BE-4676-B846-3D9AF2AAEA50}"/>
              </a:ext>
            </a:extLst>
          </p:cNvPr>
          <p:cNvSpPr/>
          <p:nvPr userDrawn="1"/>
        </p:nvSpPr>
        <p:spPr>
          <a:xfrm rot="6300000">
            <a:off x="2180261" y="5644767"/>
            <a:ext cx="2294737" cy="295963"/>
          </a:xfrm>
          <a:custGeom>
            <a:avLst/>
            <a:gdLst>
              <a:gd name="connsiteX0" fmla="*/ 0 w 2328145"/>
              <a:gd name="connsiteY0" fmla="*/ 0 h 295963"/>
              <a:gd name="connsiteX1" fmla="*/ 2328145 w 2328145"/>
              <a:gd name="connsiteY1" fmla="*/ 0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328145"/>
              <a:gd name="connsiteY0" fmla="*/ 0 h 295963"/>
              <a:gd name="connsiteX1" fmla="*/ 2221388 w 2328145"/>
              <a:gd name="connsiteY1" fmla="*/ 2309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294737"/>
              <a:gd name="connsiteY0" fmla="*/ 0 h 295963"/>
              <a:gd name="connsiteX1" fmla="*/ 2221388 w 2294737"/>
              <a:gd name="connsiteY1" fmla="*/ 2309 h 295963"/>
              <a:gd name="connsiteX2" fmla="*/ 2294737 w 2294737"/>
              <a:gd name="connsiteY2" fmla="*/ 293958 h 295963"/>
              <a:gd name="connsiteX3" fmla="*/ 0 w 2294737"/>
              <a:gd name="connsiteY3" fmla="*/ 295963 h 295963"/>
              <a:gd name="connsiteX4" fmla="*/ 0 w 2294737"/>
              <a:gd name="connsiteY4" fmla="*/ 0 h 295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4737" h="295963">
                <a:moveTo>
                  <a:pt x="0" y="0"/>
                </a:moveTo>
                <a:lnTo>
                  <a:pt x="2221388" y="2309"/>
                </a:lnTo>
                <a:lnTo>
                  <a:pt x="2294737" y="293958"/>
                </a:lnTo>
                <a:lnTo>
                  <a:pt x="0" y="295963"/>
                </a:lnTo>
                <a:lnTo>
                  <a:pt x="0" y="0"/>
                </a:lnTo>
                <a:close/>
              </a:path>
            </a:pathLst>
          </a:cu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78EFA5B-B0B9-4D45-9787-CD7CAFD69D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5218" y="6190190"/>
            <a:ext cx="582016" cy="67627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DFF830-97E5-42D7-B51A-3A5CD5E4CDD9}"/>
              </a:ext>
            </a:extLst>
          </p:cNvPr>
          <p:cNvSpPr/>
          <p:nvPr userDrawn="1"/>
        </p:nvSpPr>
        <p:spPr>
          <a:xfrm>
            <a:off x="4386805" y="1367945"/>
            <a:ext cx="7805195" cy="720772"/>
          </a:xfrm>
          <a:prstGeom prst="rect">
            <a:avLst/>
          </a:pr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8912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87B81-6897-476F-8524-5512EF3B78CF}" type="datetime1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6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DD3C-F3BD-436C-AF8A-B5986AB055C6}" type="datetime1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9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B1DA2-3464-4BB8-88A7-9E35CECBDE3C}" type="datetime1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940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9AA42-A6FC-45C7-9502-EB578C80619D}" type="datetime1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772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41C24-CDE9-40CB-AA7E-06827C1C85AC}" type="datetime1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637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blipFill dpi="0" rotWithShape="1">
          <a:blip r:embed="rId2">
            <a:lum/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07C9063-8C57-4E7E-A9D1-8201ADCFEA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039" y="59117"/>
            <a:ext cx="2043012" cy="7214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C69056-907E-4B7C-973F-D0D649FC37EB}"/>
              </a:ext>
            </a:extLst>
          </p:cNvPr>
          <p:cNvSpPr txBox="1"/>
          <p:nvPr userDrawn="1"/>
        </p:nvSpPr>
        <p:spPr>
          <a:xfrm>
            <a:off x="289873" y="127449"/>
            <a:ext cx="4032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Dong-A Univ. (ISPL)</a:t>
            </a:r>
            <a:endParaRPr lang="ko-KR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A07450-BACC-410F-A48D-423123296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34920" r="32449"/>
          <a:stretch/>
        </p:blipFill>
        <p:spPr>
          <a:xfrm>
            <a:off x="7486141" y="6181725"/>
            <a:ext cx="743459" cy="676275"/>
          </a:xfrm>
          <a:prstGeom prst="rect">
            <a:avLst/>
          </a:prstGeom>
        </p:spPr>
      </p:pic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76C6E46A-0926-4828-A66F-9E7689B28566}"/>
              </a:ext>
            </a:extLst>
          </p:cNvPr>
          <p:cNvSpPr/>
          <p:nvPr userDrawn="1"/>
        </p:nvSpPr>
        <p:spPr>
          <a:xfrm>
            <a:off x="3143250" y="6181725"/>
            <a:ext cx="1243555" cy="676275"/>
          </a:xfrm>
          <a:prstGeom prst="parallelogram">
            <a:avLst>
              <a:gd name="adj" fmla="val 28524"/>
            </a:avLst>
          </a:prstGeom>
          <a:solidFill>
            <a:srgbClr val="F3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6">
            <a:extLst>
              <a:ext uri="{FF2B5EF4-FFF2-40B4-BE49-F238E27FC236}">
                <a16:creationId xmlns:a16="http://schemas.microsoft.com/office/drawing/2014/main" id="{DD659B60-FA99-4D43-AEC8-947F0FAC51DE}"/>
              </a:ext>
            </a:extLst>
          </p:cNvPr>
          <p:cNvSpPr/>
          <p:nvPr userDrawn="1"/>
        </p:nvSpPr>
        <p:spPr>
          <a:xfrm rot="6300000">
            <a:off x="2180261" y="5644767"/>
            <a:ext cx="2294737" cy="295963"/>
          </a:xfrm>
          <a:custGeom>
            <a:avLst/>
            <a:gdLst>
              <a:gd name="connsiteX0" fmla="*/ 0 w 2328145"/>
              <a:gd name="connsiteY0" fmla="*/ 0 h 295963"/>
              <a:gd name="connsiteX1" fmla="*/ 2328145 w 2328145"/>
              <a:gd name="connsiteY1" fmla="*/ 0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328145"/>
              <a:gd name="connsiteY0" fmla="*/ 0 h 295963"/>
              <a:gd name="connsiteX1" fmla="*/ 2221388 w 2328145"/>
              <a:gd name="connsiteY1" fmla="*/ 2309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294737"/>
              <a:gd name="connsiteY0" fmla="*/ 0 h 295963"/>
              <a:gd name="connsiteX1" fmla="*/ 2221388 w 2294737"/>
              <a:gd name="connsiteY1" fmla="*/ 2309 h 295963"/>
              <a:gd name="connsiteX2" fmla="*/ 2294737 w 2294737"/>
              <a:gd name="connsiteY2" fmla="*/ 293958 h 295963"/>
              <a:gd name="connsiteX3" fmla="*/ 0 w 2294737"/>
              <a:gd name="connsiteY3" fmla="*/ 295963 h 295963"/>
              <a:gd name="connsiteX4" fmla="*/ 0 w 2294737"/>
              <a:gd name="connsiteY4" fmla="*/ 0 h 295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4737" h="295963">
                <a:moveTo>
                  <a:pt x="0" y="0"/>
                </a:moveTo>
                <a:lnTo>
                  <a:pt x="2221388" y="2309"/>
                </a:lnTo>
                <a:lnTo>
                  <a:pt x="2294737" y="293958"/>
                </a:lnTo>
                <a:lnTo>
                  <a:pt x="0" y="295963"/>
                </a:lnTo>
                <a:lnTo>
                  <a:pt x="0" y="0"/>
                </a:lnTo>
                <a:close/>
              </a:path>
            </a:pathLst>
          </a:cu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6CAF9D6-EB93-4143-91E8-D1FB36CE5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34920" r="40981"/>
          <a:stretch/>
        </p:blipFill>
        <p:spPr>
          <a:xfrm>
            <a:off x="6915218" y="6190190"/>
            <a:ext cx="582016" cy="676276"/>
          </a:xfrm>
          <a:prstGeom prst="rect">
            <a:avLst/>
          </a:prstGeom>
        </p:spPr>
      </p:pic>
      <p:sp>
        <p:nvSpPr>
          <p:cNvPr id="7" name="직사각형 7">
            <a:extLst>
              <a:ext uri="{FF2B5EF4-FFF2-40B4-BE49-F238E27FC236}">
                <a16:creationId xmlns:a16="http://schemas.microsoft.com/office/drawing/2014/main" id="{FE9F1B9E-6D4B-45A6-BA9E-2D4AFB378F1A}"/>
              </a:ext>
            </a:extLst>
          </p:cNvPr>
          <p:cNvSpPr/>
          <p:nvPr userDrawn="1"/>
        </p:nvSpPr>
        <p:spPr>
          <a:xfrm rot="6300000">
            <a:off x="5410714" y="3290550"/>
            <a:ext cx="7171681" cy="282007"/>
          </a:xfrm>
          <a:custGeom>
            <a:avLst/>
            <a:gdLst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0 w 7198983"/>
              <a:gd name="connsiteY3" fmla="*/ 15719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84670"/>
              <a:gd name="connsiteY0" fmla="*/ 0 h 161029"/>
              <a:gd name="connsiteX1" fmla="*/ 7184670 w 7184670"/>
              <a:gd name="connsiteY1" fmla="*/ 3835 h 161029"/>
              <a:gd name="connsiteX2" fmla="*/ 7184670 w 7184670"/>
              <a:gd name="connsiteY2" fmla="*/ 161029 h 161029"/>
              <a:gd name="connsiteX3" fmla="*/ 33405 w 7184670"/>
              <a:gd name="connsiteY3" fmla="*/ 159199 h 161029"/>
              <a:gd name="connsiteX4" fmla="*/ 0 w 7184670"/>
              <a:gd name="connsiteY4" fmla="*/ 0 h 161029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92849"/>
              <a:gd name="connsiteY0" fmla="*/ 0 h 158838"/>
              <a:gd name="connsiteX1" fmla="*/ 7192849 w 7192849"/>
              <a:gd name="connsiteY1" fmla="*/ 1644 h 158838"/>
              <a:gd name="connsiteX2" fmla="*/ 7192849 w 7192849"/>
              <a:gd name="connsiteY2" fmla="*/ 158838 h 158838"/>
              <a:gd name="connsiteX3" fmla="*/ 41584 w 7192849"/>
              <a:gd name="connsiteY3" fmla="*/ 157008 h 158838"/>
              <a:gd name="connsiteX4" fmla="*/ 0 w 7192849"/>
              <a:gd name="connsiteY4" fmla="*/ 0 h 158838"/>
              <a:gd name="connsiteX0" fmla="*/ 0 w 7192849"/>
              <a:gd name="connsiteY0" fmla="*/ 0 h 158839"/>
              <a:gd name="connsiteX1" fmla="*/ 7192849 w 7192849"/>
              <a:gd name="connsiteY1" fmla="*/ 1645 h 158839"/>
              <a:gd name="connsiteX2" fmla="*/ 7192849 w 7192849"/>
              <a:gd name="connsiteY2" fmla="*/ 158839 h 158839"/>
              <a:gd name="connsiteX3" fmla="*/ 41584 w 7192849"/>
              <a:gd name="connsiteY3" fmla="*/ 157009 h 158839"/>
              <a:gd name="connsiteX4" fmla="*/ 0 w 7192849"/>
              <a:gd name="connsiteY4" fmla="*/ 0 h 158839"/>
              <a:gd name="connsiteX0" fmla="*/ 0 w 7192849"/>
              <a:gd name="connsiteY0" fmla="*/ 4260 h 163099"/>
              <a:gd name="connsiteX1" fmla="*/ 7086083 w 7192849"/>
              <a:gd name="connsiteY1" fmla="*/ 0 h 163099"/>
              <a:gd name="connsiteX2" fmla="*/ 7192849 w 7192849"/>
              <a:gd name="connsiteY2" fmla="*/ 163099 h 163099"/>
              <a:gd name="connsiteX3" fmla="*/ 41584 w 7192849"/>
              <a:gd name="connsiteY3" fmla="*/ 161269 h 163099"/>
              <a:gd name="connsiteX4" fmla="*/ 0 w 7192849"/>
              <a:gd name="connsiteY4" fmla="*/ 4260 h 163099"/>
              <a:gd name="connsiteX0" fmla="*/ 0 w 7139260"/>
              <a:gd name="connsiteY0" fmla="*/ 4260 h 161269"/>
              <a:gd name="connsiteX1" fmla="*/ 7086083 w 7139260"/>
              <a:gd name="connsiteY1" fmla="*/ 0 h 161269"/>
              <a:gd name="connsiteX2" fmla="*/ 7139260 w 7139260"/>
              <a:gd name="connsiteY2" fmla="*/ 159380 h 161269"/>
              <a:gd name="connsiteX3" fmla="*/ 41584 w 7139260"/>
              <a:gd name="connsiteY3" fmla="*/ 161269 h 161269"/>
              <a:gd name="connsiteX4" fmla="*/ 0 w 7139260"/>
              <a:gd name="connsiteY4" fmla="*/ 4260 h 161269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3078"/>
              <a:gd name="connsiteX1" fmla="*/ 7099884 w 7139260"/>
              <a:gd name="connsiteY1" fmla="*/ 0 h 163078"/>
              <a:gd name="connsiteX2" fmla="*/ 7139260 w 7139260"/>
              <a:gd name="connsiteY2" fmla="*/ 163078 h 163078"/>
              <a:gd name="connsiteX3" fmla="*/ 71020 w 7139260"/>
              <a:gd name="connsiteY3" fmla="*/ 157332 h 163078"/>
              <a:gd name="connsiteX4" fmla="*/ 0 w 7139260"/>
              <a:gd name="connsiteY4" fmla="*/ 7958 h 163078"/>
              <a:gd name="connsiteX0" fmla="*/ 0 w 7136495"/>
              <a:gd name="connsiteY0" fmla="*/ 10454 h 163078"/>
              <a:gd name="connsiteX1" fmla="*/ 7097119 w 7136495"/>
              <a:gd name="connsiteY1" fmla="*/ 0 h 163078"/>
              <a:gd name="connsiteX2" fmla="*/ 7136495 w 7136495"/>
              <a:gd name="connsiteY2" fmla="*/ 163078 h 163078"/>
              <a:gd name="connsiteX3" fmla="*/ 68255 w 7136495"/>
              <a:gd name="connsiteY3" fmla="*/ 157332 h 163078"/>
              <a:gd name="connsiteX4" fmla="*/ 0 w 7136495"/>
              <a:gd name="connsiteY4" fmla="*/ 10454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3125"/>
              <a:gd name="connsiteY0" fmla="*/ 6979 h 163078"/>
              <a:gd name="connsiteX1" fmla="*/ 7093749 w 7133125"/>
              <a:gd name="connsiteY1" fmla="*/ 0 h 163078"/>
              <a:gd name="connsiteX2" fmla="*/ 7133125 w 7133125"/>
              <a:gd name="connsiteY2" fmla="*/ 163078 h 163078"/>
              <a:gd name="connsiteX3" fmla="*/ 64885 w 7133125"/>
              <a:gd name="connsiteY3" fmla="*/ 157332 h 163078"/>
              <a:gd name="connsiteX4" fmla="*/ 0 w 7133125"/>
              <a:gd name="connsiteY4" fmla="*/ 6979 h 163078"/>
              <a:gd name="connsiteX0" fmla="*/ 0 w 7171681"/>
              <a:gd name="connsiteY0" fmla="*/ 6979 h 164756"/>
              <a:gd name="connsiteX1" fmla="*/ 7093749 w 7171681"/>
              <a:gd name="connsiteY1" fmla="*/ 0 h 164756"/>
              <a:gd name="connsiteX2" fmla="*/ 7171681 w 7171681"/>
              <a:gd name="connsiteY2" fmla="*/ 164756 h 164756"/>
              <a:gd name="connsiteX3" fmla="*/ 64885 w 7171681"/>
              <a:gd name="connsiteY3" fmla="*/ 157332 h 164756"/>
              <a:gd name="connsiteX4" fmla="*/ 0 w 7171681"/>
              <a:gd name="connsiteY4" fmla="*/ 6979 h 164756"/>
              <a:gd name="connsiteX0" fmla="*/ 0 w 7171681"/>
              <a:gd name="connsiteY0" fmla="*/ 10209 h 167986"/>
              <a:gd name="connsiteX1" fmla="*/ 7095583 w 7171681"/>
              <a:gd name="connsiteY1" fmla="*/ 0 h 167986"/>
              <a:gd name="connsiteX2" fmla="*/ 7171681 w 7171681"/>
              <a:gd name="connsiteY2" fmla="*/ 167986 h 167986"/>
              <a:gd name="connsiteX3" fmla="*/ 64885 w 7171681"/>
              <a:gd name="connsiteY3" fmla="*/ 160562 h 167986"/>
              <a:gd name="connsiteX4" fmla="*/ 0 w 7171681"/>
              <a:gd name="connsiteY4" fmla="*/ 10209 h 167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1681" h="167986">
                <a:moveTo>
                  <a:pt x="0" y="10209"/>
                </a:moveTo>
                <a:lnTo>
                  <a:pt x="7095583" y="0"/>
                </a:lnTo>
                <a:lnTo>
                  <a:pt x="7171681" y="167986"/>
                </a:lnTo>
                <a:lnTo>
                  <a:pt x="64885" y="160562"/>
                </a:lnTo>
                <a:lnTo>
                  <a:pt x="0" y="10209"/>
                </a:lnTo>
                <a:close/>
              </a:path>
            </a:pathLst>
          </a:custGeom>
          <a:solidFill>
            <a:srgbClr val="DAE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DFF830-97E5-42D7-B51A-3A5CD5E4CDD9}"/>
              </a:ext>
            </a:extLst>
          </p:cNvPr>
          <p:cNvSpPr/>
          <p:nvPr userDrawn="1"/>
        </p:nvSpPr>
        <p:spPr>
          <a:xfrm>
            <a:off x="4386805" y="1367945"/>
            <a:ext cx="7805195" cy="720772"/>
          </a:xfrm>
          <a:prstGeom prst="rect">
            <a:avLst/>
          </a:pr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2253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C5860BC-0846-4D17-ACDB-FC0179E1CCF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3996FD">
                  <a:alpha val="24000"/>
                </a:srgbClr>
              </a:gs>
              <a:gs pos="0">
                <a:srgbClr val="02102C">
                  <a:alpha val="85000"/>
                </a:srgbClr>
              </a:gs>
              <a:gs pos="49000">
                <a:srgbClr val="03173F">
                  <a:alpha val="3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0A1141-20A2-4C99-942F-99CD35AD6FDF}"/>
              </a:ext>
            </a:extLst>
          </p:cNvPr>
          <p:cNvSpPr/>
          <p:nvPr userDrawn="1"/>
        </p:nvSpPr>
        <p:spPr>
          <a:xfrm>
            <a:off x="1414639" y="1366692"/>
            <a:ext cx="4561832" cy="504234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2800" b="1" u="sng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ko-KR" altLang="en-US" sz="2800" b="1" u="sng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 descr="실외, 건물, 거리, 인도이(가) 표시된 사진&#10;&#10;자동 생성된 설명">
            <a:extLst>
              <a:ext uri="{FF2B5EF4-FFF2-40B4-BE49-F238E27FC236}">
                <a16:creationId xmlns:a16="http://schemas.microsoft.com/office/drawing/2014/main" id="{0C3E08B9-4CE8-4986-BBD8-E7D74463CC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81057" y="738384"/>
            <a:ext cx="2824898" cy="2824898"/>
          </a:xfrm>
          <a:custGeom>
            <a:avLst/>
            <a:gdLst>
              <a:gd name="connsiteX0" fmla="*/ 1412449 w 2824898"/>
              <a:gd name="connsiteY0" fmla="*/ 0 h 2824898"/>
              <a:gd name="connsiteX1" fmla="*/ 2824898 w 2824898"/>
              <a:gd name="connsiteY1" fmla="*/ 1412449 h 2824898"/>
              <a:gd name="connsiteX2" fmla="*/ 1412449 w 2824898"/>
              <a:gd name="connsiteY2" fmla="*/ 2824898 h 2824898"/>
              <a:gd name="connsiteX3" fmla="*/ 0 w 2824898"/>
              <a:gd name="connsiteY3" fmla="*/ 1412449 h 2824898"/>
              <a:gd name="connsiteX4" fmla="*/ 1412449 w 2824898"/>
              <a:gd name="connsiteY4" fmla="*/ 0 h 2824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898" h="2824898">
                <a:moveTo>
                  <a:pt x="1412449" y="0"/>
                </a:moveTo>
                <a:cubicBezTo>
                  <a:pt x="2192523" y="0"/>
                  <a:pt x="2824898" y="632375"/>
                  <a:pt x="2824898" y="1412449"/>
                </a:cubicBezTo>
                <a:cubicBezTo>
                  <a:pt x="2824898" y="2192523"/>
                  <a:pt x="2192523" y="2824898"/>
                  <a:pt x="1412449" y="2824898"/>
                </a:cubicBezTo>
                <a:cubicBezTo>
                  <a:pt x="632375" y="2824898"/>
                  <a:pt x="0" y="2192523"/>
                  <a:pt x="0" y="1412449"/>
                </a:cubicBezTo>
                <a:cubicBezTo>
                  <a:pt x="0" y="632375"/>
                  <a:pt x="632375" y="0"/>
                  <a:pt x="1412449" y="0"/>
                </a:cubicBezTo>
                <a:close/>
              </a:path>
            </a:pathLst>
          </a:custGeom>
          <a:effectLst>
            <a:softEdge rad="38100"/>
          </a:effectLst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7781C783-EF09-4381-8775-47AFF6F47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340755"/>
            <a:ext cx="1464765" cy="517245"/>
          </a:xfrm>
          <a:prstGeom prst="rect">
            <a:avLst/>
          </a:prstGeom>
        </p:spPr>
      </p:pic>
      <p:pic>
        <p:nvPicPr>
          <p:cNvPr id="3" name="그림 2" descr="실외, 건물, 도시이(가) 표시된 사진&#10;&#10;자동 생성된 설명">
            <a:extLst>
              <a:ext uri="{FF2B5EF4-FFF2-40B4-BE49-F238E27FC236}">
                <a16:creationId xmlns:a16="http://schemas.microsoft.com/office/drawing/2014/main" id="{160CB7B6-ECE3-43DE-B46D-C3AE84288BB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547" y="2083692"/>
            <a:ext cx="2824898" cy="282489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5" name="그림 4" descr="하늘, 실외, 키큰이(가) 표시된 사진&#10;&#10;자동 생성된 설명">
            <a:extLst>
              <a:ext uri="{FF2B5EF4-FFF2-40B4-BE49-F238E27FC236}">
                <a16:creationId xmlns:a16="http://schemas.microsoft.com/office/drawing/2014/main" id="{59FD9AEA-254A-4F3A-93DF-F1F23F33150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653" y="3429000"/>
            <a:ext cx="2824898" cy="2816604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336278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073">
          <p15:clr>
            <a:srgbClr val="FBAE40"/>
          </p15:clr>
        </p15:guide>
        <p15:guide id="2" pos="3591">
          <p15:clr>
            <a:srgbClr val="FBAE40"/>
          </p15:clr>
        </p15:guide>
        <p15:guide id="3" orient="horz" pos="1298">
          <p15:clr>
            <a:srgbClr val="FBAE40"/>
          </p15:clr>
        </p15:guide>
        <p15:guide id="4" orient="horz" pos="392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4CFCC8-3A8A-41CB-89EB-C1F22B7920C0}"/>
              </a:ext>
            </a:extLst>
          </p:cNvPr>
          <p:cNvGrpSpPr/>
          <p:nvPr userDrawn="1"/>
        </p:nvGrpSpPr>
        <p:grpSpPr>
          <a:xfrm>
            <a:off x="0" y="0"/>
            <a:ext cx="12192000" cy="1174459"/>
            <a:chOff x="0" y="1677798"/>
            <a:chExt cx="9144000" cy="117445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ACA8E18-15D8-4F2E-B346-B8A9A3B9D6FD}"/>
                </a:ext>
              </a:extLst>
            </p:cNvPr>
            <p:cNvSpPr/>
            <p:nvPr userDrawn="1"/>
          </p:nvSpPr>
          <p:spPr>
            <a:xfrm>
              <a:off x="0" y="1677798"/>
              <a:ext cx="9144000" cy="1174459"/>
            </a:xfrm>
            <a:prstGeom prst="rect">
              <a:avLst/>
            </a:prstGeom>
            <a:blipFill dpi="0" rotWithShape="1">
              <a:blip r:embed="rId2">
                <a:alphaModFix amt="6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02FC85-FBE5-4B71-944E-2837D44EEDA1}"/>
                </a:ext>
              </a:extLst>
            </p:cNvPr>
            <p:cNvSpPr/>
            <p:nvPr/>
          </p:nvSpPr>
          <p:spPr>
            <a:xfrm flipV="1">
              <a:off x="0" y="2290194"/>
              <a:ext cx="9144000" cy="562063"/>
            </a:xfrm>
            <a:prstGeom prst="rect">
              <a:avLst/>
            </a:prstGeom>
            <a:gradFill flip="none" rotWithShape="1">
              <a:gsLst>
                <a:gs pos="40000">
                  <a:schemeClr val="bg1">
                    <a:alpha val="50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2" name="양쪽 모서리가 둥근 사각형 10">
            <a:extLst>
              <a:ext uri="{FF2B5EF4-FFF2-40B4-BE49-F238E27FC236}">
                <a16:creationId xmlns:a16="http://schemas.microsoft.com/office/drawing/2014/main" id="{84647E39-BB8A-4127-93A9-C9384D2338D2}"/>
              </a:ext>
            </a:extLst>
          </p:cNvPr>
          <p:cNvSpPr/>
          <p:nvPr userDrawn="1"/>
        </p:nvSpPr>
        <p:spPr>
          <a:xfrm>
            <a:off x="-528" y="6778305"/>
            <a:ext cx="12192000" cy="7969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356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B655805-731D-4EB6-BD00-2DBA4B61E5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57" y="512763"/>
            <a:ext cx="12193057" cy="50323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E4D17C0-4041-4FEA-B97A-EB26E51D13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245604"/>
            <a:ext cx="1464765" cy="5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0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1">
          <p15:clr>
            <a:srgbClr val="FBAE40"/>
          </p15:clr>
        </p15:guide>
        <p15:guide id="2" orient="horz" pos="640">
          <p15:clr>
            <a:srgbClr val="FBAE40"/>
          </p15:clr>
        </p15:guide>
        <p15:guide id="3" orient="horz" pos="32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3F9A86-218E-4CFA-8BBE-DA73A7863CA6}"/>
              </a:ext>
            </a:extLst>
          </p:cNvPr>
          <p:cNvSpPr/>
          <p:nvPr userDrawn="1"/>
        </p:nvSpPr>
        <p:spPr>
          <a:xfrm>
            <a:off x="-121920" y="6190199"/>
            <a:ext cx="12435840" cy="8049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7EEF1-8981-4755-8635-9443CBA57D98}"/>
              </a:ext>
            </a:extLst>
          </p:cNvPr>
          <p:cNvSpPr/>
          <p:nvPr userDrawn="1"/>
        </p:nvSpPr>
        <p:spPr>
          <a:xfrm>
            <a:off x="-121920" y="2400301"/>
            <a:ext cx="12435840" cy="191501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i="1" dirty="0">
                <a:latin typeface="Arial" panose="020B0604020202020204" pitchFamily="34" charset="0"/>
                <a:cs typeface="Arial" panose="020B0604020202020204" pitchFamily="34" charset="0"/>
              </a:rPr>
              <a:t>Questions &amp; Answers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78C8B10-DB5A-43E1-A28C-D8876DD0E7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998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F83F-81D8-4042-B1ED-AFFC3D49C953}" type="datetime1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672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C5860BC-0846-4D17-ACDB-FC0179E1CCF1}"/>
              </a:ext>
            </a:extLst>
          </p:cNvPr>
          <p:cNvSpPr/>
          <p:nvPr userDrawn="1"/>
        </p:nvSpPr>
        <p:spPr>
          <a:xfrm>
            <a:off x="-1185" y="0"/>
            <a:ext cx="12192000" cy="6858000"/>
          </a:xfrm>
          <a:prstGeom prst="rect">
            <a:avLst/>
          </a:prstGeom>
          <a:gradFill>
            <a:gsLst>
              <a:gs pos="100000">
                <a:srgbClr val="3996FD">
                  <a:alpha val="24000"/>
                </a:srgbClr>
              </a:gs>
              <a:gs pos="0">
                <a:srgbClr val="02102C">
                  <a:alpha val="85000"/>
                </a:srgbClr>
              </a:gs>
              <a:gs pos="49000">
                <a:srgbClr val="03173F">
                  <a:alpha val="3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0A1141-20A2-4C99-942F-99CD35AD6FDF}"/>
              </a:ext>
            </a:extLst>
          </p:cNvPr>
          <p:cNvSpPr/>
          <p:nvPr userDrawn="1"/>
        </p:nvSpPr>
        <p:spPr>
          <a:xfrm>
            <a:off x="1414639" y="1366692"/>
            <a:ext cx="4561832" cy="504234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28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ko-KR" altLang="en-US" sz="2800" b="1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 descr="실외, 건물, 거리, 인도이(가) 표시된 사진&#10;&#10;자동 생성된 설명">
            <a:extLst>
              <a:ext uri="{FF2B5EF4-FFF2-40B4-BE49-F238E27FC236}">
                <a16:creationId xmlns:a16="http://schemas.microsoft.com/office/drawing/2014/main" id="{0C3E08B9-4CE8-4986-BBD8-E7D74463CC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81057" y="738384"/>
            <a:ext cx="2824898" cy="2824898"/>
          </a:xfrm>
          <a:custGeom>
            <a:avLst/>
            <a:gdLst>
              <a:gd name="connsiteX0" fmla="*/ 1412449 w 2824898"/>
              <a:gd name="connsiteY0" fmla="*/ 0 h 2824898"/>
              <a:gd name="connsiteX1" fmla="*/ 2824898 w 2824898"/>
              <a:gd name="connsiteY1" fmla="*/ 1412449 h 2824898"/>
              <a:gd name="connsiteX2" fmla="*/ 1412449 w 2824898"/>
              <a:gd name="connsiteY2" fmla="*/ 2824898 h 2824898"/>
              <a:gd name="connsiteX3" fmla="*/ 0 w 2824898"/>
              <a:gd name="connsiteY3" fmla="*/ 1412449 h 2824898"/>
              <a:gd name="connsiteX4" fmla="*/ 1412449 w 2824898"/>
              <a:gd name="connsiteY4" fmla="*/ 0 h 2824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898" h="2824898">
                <a:moveTo>
                  <a:pt x="1412449" y="0"/>
                </a:moveTo>
                <a:cubicBezTo>
                  <a:pt x="2192523" y="0"/>
                  <a:pt x="2824898" y="632375"/>
                  <a:pt x="2824898" y="1412449"/>
                </a:cubicBezTo>
                <a:cubicBezTo>
                  <a:pt x="2824898" y="2192523"/>
                  <a:pt x="2192523" y="2824898"/>
                  <a:pt x="1412449" y="2824898"/>
                </a:cubicBezTo>
                <a:cubicBezTo>
                  <a:pt x="632375" y="2824898"/>
                  <a:pt x="0" y="2192523"/>
                  <a:pt x="0" y="1412449"/>
                </a:cubicBezTo>
                <a:cubicBezTo>
                  <a:pt x="0" y="632375"/>
                  <a:pt x="632375" y="0"/>
                  <a:pt x="1412449" y="0"/>
                </a:cubicBezTo>
                <a:close/>
              </a:path>
            </a:pathLst>
          </a:custGeom>
          <a:effectLst>
            <a:softEdge rad="38100"/>
          </a:effectLst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7781C783-EF09-4381-8775-47AFF6F47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340755"/>
            <a:ext cx="1464765" cy="517245"/>
          </a:xfrm>
          <a:prstGeom prst="rect">
            <a:avLst/>
          </a:prstGeom>
        </p:spPr>
      </p:pic>
      <p:pic>
        <p:nvPicPr>
          <p:cNvPr id="3" name="그림 2" descr="실외, 건물, 도시이(가) 표시된 사진&#10;&#10;자동 생성된 설명">
            <a:extLst>
              <a:ext uri="{FF2B5EF4-FFF2-40B4-BE49-F238E27FC236}">
                <a16:creationId xmlns:a16="http://schemas.microsoft.com/office/drawing/2014/main" id="{160CB7B6-ECE3-43DE-B46D-C3AE84288BB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547" y="2083692"/>
            <a:ext cx="2824898" cy="282489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5" name="그림 4" descr="하늘, 실외, 키큰이(가) 표시된 사진&#10;&#10;자동 생성된 설명">
            <a:extLst>
              <a:ext uri="{FF2B5EF4-FFF2-40B4-BE49-F238E27FC236}">
                <a16:creationId xmlns:a16="http://schemas.microsoft.com/office/drawing/2014/main" id="{59FD9AEA-254A-4F3A-93DF-F1F23F33150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653" y="3429000"/>
            <a:ext cx="2824898" cy="2816604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30447456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073" userDrawn="1">
          <p15:clr>
            <a:srgbClr val="FBAE40"/>
          </p15:clr>
        </p15:guide>
        <p15:guide id="2" pos="3591" userDrawn="1">
          <p15:clr>
            <a:srgbClr val="FBAE40"/>
          </p15:clr>
        </p15:guide>
        <p15:guide id="3" orient="horz" pos="1298" userDrawn="1">
          <p15:clr>
            <a:srgbClr val="FBAE40"/>
          </p15:clr>
        </p15:guide>
        <p15:guide id="4" orient="horz" pos="392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1B28B-2797-4138-B09B-79A5F08C6DF2}" type="datetime1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0954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6BD70-17D5-4BDC-ABD4-DC515E793B68}" type="datetime1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6457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1C60-9A4D-4A82-B3E5-1890798E4528}" type="datetime1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7164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90F7-88E6-4ECC-AD85-CE8D2B843A49}" type="datetime1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0733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87B81-6897-476F-8524-5512EF3B78CF}" type="datetime1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0197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DD3C-F3BD-436C-AF8A-B5986AB055C6}" type="datetime1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0776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B1DA2-3464-4BB8-88A7-9E35CECBDE3C}" type="datetime1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8471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9AA42-A6FC-45C7-9502-EB578C80619D}" type="datetime1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1729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41C24-CDE9-40CB-AA7E-06827C1C85AC}" type="datetime1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5370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D993D8-D4C2-4220-979C-F46A94CE1C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F18F78-D721-45C4-B50B-5419E29361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524BFF-FE73-4FE6-88C9-3E4CA82C6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E7B3-E176-43E0-91D0-861CDD806830}" type="datetime1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CE8726-7E1B-4FE6-9E58-568C3681F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28F27C-FC09-4A34-8AA2-BEBC523BA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B812-0B38-4C45-9828-A6E4D84B3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682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4CFCC8-3A8A-41CB-89EB-C1F22B7920C0}"/>
              </a:ext>
            </a:extLst>
          </p:cNvPr>
          <p:cNvGrpSpPr/>
          <p:nvPr userDrawn="1"/>
        </p:nvGrpSpPr>
        <p:grpSpPr>
          <a:xfrm>
            <a:off x="-1057" y="0"/>
            <a:ext cx="12192000" cy="1174459"/>
            <a:chOff x="0" y="1677798"/>
            <a:chExt cx="9144000" cy="117445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ACA8E18-15D8-4F2E-B346-B8A9A3B9D6FD}"/>
                </a:ext>
              </a:extLst>
            </p:cNvPr>
            <p:cNvSpPr/>
            <p:nvPr userDrawn="1"/>
          </p:nvSpPr>
          <p:spPr>
            <a:xfrm>
              <a:off x="0" y="1677798"/>
              <a:ext cx="9144000" cy="1174459"/>
            </a:xfrm>
            <a:prstGeom prst="rect">
              <a:avLst/>
            </a:prstGeom>
            <a:blipFill dpi="0" rotWithShape="1">
              <a:blip r:embed="rId2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02FC85-FBE5-4B71-944E-2837D44EEDA1}"/>
                </a:ext>
              </a:extLst>
            </p:cNvPr>
            <p:cNvSpPr/>
            <p:nvPr/>
          </p:nvSpPr>
          <p:spPr>
            <a:xfrm flipV="1">
              <a:off x="0" y="2290194"/>
              <a:ext cx="9144000" cy="562063"/>
            </a:xfrm>
            <a:prstGeom prst="rect">
              <a:avLst/>
            </a:prstGeom>
            <a:gradFill flip="none" rotWithShape="1">
              <a:gsLst>
                <a:gs pos="40000">
                  <a:schemeClr val="bg1">
                    <a:alpha val="50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2" name="양쪽 모서리가 둥근 사각형 10">
            <a:extLst>
              <a:ext uri="{FF2B5EF4-FFF2-40B4-BE49-F238E27FC236}">
                <a16:creationId xmlns:a16="http://schemas.microsoft.com/office/drawing/2014/main" id="{84647E39-BB8A-4127-93A9-C9384D2338D2}"/>
              </a:ext>
            </a:extLst>
          </p:cNvPr>
          <p:cNvSpPr/>
          <p:nvPr userDrawn="1"/>
        </p:nvSpPr>
        <p:spPr>
          <a:xfrm>
            <a:off x="-528" y="6778305"/>
            <a:ext cx="12192000" cy="7969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356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B655805-731D-4EB6-BD00-2DBA4B61E5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12763"/>
            <a:ext cx="12193057" cy="50323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E4D17C0-4041-4FEA-B97A-EB26E51D13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245604"/>
            <a:ext cx="1464765" cy="5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49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" userDrawn="1">
          <p15:clr>
            <a:srgbClr val="FBAE40"/>
          </p15:clr>
        </p15:guide>
        <p15:guide id="2" orient="horz" pos="640" userDrawn="1">
          <p15:clr>
            <a:srgbClr val="FBAE40"/>
          </p15:clr>
        </p15:guide>
        <p15:guide id="3" orient="horz" pos="323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5C6BB-310D-40FC-B6FD-587B4DC2F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5A683B-61FB-468B-A1DA-A15BD8F8C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F4F32B-D196-4749-A9D7-B9FB85FE1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BE52-C87A-4213-9CBD-8D05E54AA82D}" type="datetime1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C109D6-E973-4606-B38B-28C083038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A6B411-A290-4971-B973-041FC03A4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B812-0B38-4C45-9828-A6E4D84B3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9051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23CF5E-5945-4830-8F83-4BFCECD9B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4CE74A-A632-430D-83F7-CAA3CA99C9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904D6D-E2D2-43D8-BDA8-4B1CAA855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0981F-003D-40BF-8724-3881FF48982C}" type="datetime1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E7BC43-737A-4A96-8569-572FF42D6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0F43CE-9022-44A8-8B19-BAF2898A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B812-0B38-4C45-9828-A6E4D84B3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1436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632CAA-E69A-498E-934A-9D443841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CA0251-DD0B-49FE-8DCD-D18D8DC69B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01E50C-A909-465B-8BFA-3F19A1A18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16E41D-6110-46D8-B92E-C38DA338D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C482A-4D79-42C9-9AB3-D79072DA3CDB}" type="datetime1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0B23A4-7850-416D-B21A-3B8CCD86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6A58FF-F780-4B36-AF81-18E462DE8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B812-0B38-4C45-9828-A6E4D84B3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9447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B92300-029A-4BA9-A818-1F4813BF1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2EEE5C-E720-4641-B6CD-C9A2FCC56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1C146B-B21D-44EC-B330-E74FDC62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8715261-93D2-4A15-B090-20AFA439C1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2A86BB-9D3B-4396-9D4B-9BBEEF508A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6843386-0846-40FE-A321-1D46C9E43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7D57E-32DD-44E8-B25F-1744DB87D142}" type="datetime1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C217F09-842F-4C10-B725-C664D4ACA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CFF760B-D5D7-47FC-82D2-DBA4EA74F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B812-0B38-4C45-9828-A6E4D84B3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8103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33E954-36E0-4A41-8DBD-09683BA37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7B22F7C-A8CC-4BA8-AB1E-09CF41548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FEACF-5ECB-45F4-9069-6323C77D057A}" type="datetime1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0FF15C9-476F-4FA7-BB4D-0B1C56850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F4B970-DC55-4D5F-834B-8957C7D58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B812-0B38-4C45-9828-A6E4D84B3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6656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B74AEDB-572C-4706-97FB-529FEC34F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4E4B-5379-4896-9974-CED74D50C64E}" type="datetime1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B69ADB-3F00-4707-9FAF-B6934967C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1807D1-62E4-483A-8061-024C00ACC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B812-0B38-4C45-9828-A6E4D84B3A5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65094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355ACE-F4B1-4F8A-9EF0-8C7C196A5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14C0A2-F918-45B9-8237-734E260C2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30FDF1-8A9D-4F39-AD34-4CCDD19B5D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0FF242-CC67-4CF9-B5A0-C7309BEEA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A5271-65ED-44DC-BF32-36704BA429B1}" type="datetime1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244A71-1D9D-4639-AECD-3FD60FA9A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D703DD-4D8E-4DB3-85C2-B11732FA5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B812-0B38-4C45-9828-A6E4D84B3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93526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D62EE9-642E-45EA-AB7F-880460D10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D87ACB2-10A3-4B15-9417-233DA65D0E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EFF0B9-86CE-462E-8F6C-B8E3A04D38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1A6F7B-1908-4773-9616-AC38E2198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6CE2D-CDC4-4012-8D83-7573AAFBF7EA}" type="datetime1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6AD8C7-6F0A-4F6D-85E3-2C74CDA35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9AF658-4AB3-449D-85EB-295AA9BD3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B812-0B38-4C45-9828-A6E4D84B3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619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8835E4-BA48-4F08-878A-8286F75AB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6C32D01-9D96-4DDF-85CB-0FB0103EED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7EBD5D-C0A6-41E5-84D7-1EDAB60C8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E893-3804-4308-B929-DE68C65FBAD7}" type="datetime1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F6D645-B14F-4047-A4E5-10724577D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8478FA-117F-445A-9880-D69B044D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B812-0B38-4C45-9828-A6E4D84B3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92432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77D0E5-7CA3-4914-BDCE-D013FADFF1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8C30D4-0269-4E07-9EA0-62B0FBAAF4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9DF9DF-C7FF-4E97-9AA1-513CBB3A4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7ADD9-EF71-4B8A-8095-FE29271A36F2}" type="datetime1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6CCAF5-6DE7-4610-BCFD-852B010D3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BDF5DE-1AF0-4CCD-9867-F4D803D6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B812-0B38-4C45-9828-A6E4D84B3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314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3F9A86-218E-4CFA-8BBE-DA73A7863CA6}"/>
              </a:ext>
            </a:extLst>
          </p:cNvPr>
          <p:cNvSpPr/>
          <p:nvPr userDrawn="1"/>
        </p:nvSpPr>
        <p:spPr>
          <a:xfrm>
            <a:off x="-121920" y="6190199"/>
            <a:ext cx="12435840" cy="8049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7EEF1-8981-4755-8635-9443CBA57D98}"/>
              </a:ext>
            </a:extLst>
          </p:cNvPr>
          <p:cNvSpPr/>
          <p:nvPr userDrawn="1"/>
        </p:nvSpPr>
        <p:spPr>
          <a:xfrm>
            <a:off x="-121920" y="2400301"/>
            <a:ext cx="12435840" cy="191501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i="1" dirty="0">
                <a:latin typeface="Arial" panose="020B0604020202020204" pitchFamily="34" charset="0"/>
                <a:cs typeface="Arial" panose="020B0604020202020204" pitchFamily="34" charset="0"/>
              </a:rPr>
              <a:t>Questions &amp; Answers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78C8B10-DB5A-43E1-A28C-D8876DD0E7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083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6" descr="하늘.jpg"/>
          <p:cNvPicPr>
            <a:picLocks noChangeAspect="1"/>
          </p:cNvPicPr>
          <p:nvPr userDrawn="1"/>
        </p:nvPicPr>
        <p:blipFill>
          <a:blip r:embed="rId2" cstate="print"/>
          <a:srcRect b="35435"/>
          <a:stretch>
            <a:fillRect/>
          </a:stretch>
        </p:blipFill>
        <p:spPr bwMode="auto">
          <a:xfrm>
            <a:off x="0" y="1"/>
            <a:ext cx="12192000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6940"/>
            <a:ext cx="1816891" cy="23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994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17" descr="컨텐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그림 18" descr="지구땡.png"/>
          <p:cNvPicPr>
            <a:picLocks noChangeAspect="1"/>
          </p:cNvPicPr>
          <p:nvPr userDrawn="1"/>
        </p:nvPicPr>
        <p:blipFill>
          <a:blip r:embed="rId3" cstate="print"/>
          <a:srcRect l="9052" t="36349" r="83073" b="44749"/>
          <a:stretch>
            <a:fillRect/>
          </a:stretch>
        </p:blipFill>
        <p:spPr bwMode="auto">
          <a:xfrm>
            <a:off x="1295401" y="1557338"/>
            <a:ext cx="960967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그림 19" descr="지구.png"/>
          <p:cNvPicPr>
            <a:picLocks noChangeAspect="1"/>
          </p:cNvPicPr>
          <p:nvPr userDrawn="1"/>
        </p:nvPicPr>
        <p:blipFill>
          <a:blip r:embed="rId4" cstate="print"/>
          <a:srcRect t="10101" r="22438"/>
          <a:stretch>
            <a:fillRect/>
          </a:stretch>
        </p:blipFill>
        <p:spPr bwMode="auto">
          <a:xfrm>
            <a:off x="0" y="1414463"/>
            <a:ext cx="8348133" cy="544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slogan"/>
          <p:cNvPicPr>
            <a:picLocks noChangeAspect="1" noChangeArrowheads="1"/>
          </p:cNvPicPr>
          <p:nvPr userDrawn="1"/>
        </p:nvPicPr>
        <p:blipFill>
          <a:blip r:embed="rId5" cstate="print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95700" y="3716338"/>
            <a:ext cx="153246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2" descr="1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7574" y="-15974"/>
            <a:ext cx="6576484" cy="373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9419029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7" descr="라인.png"/>
          <p:cNvPicPr>
            <a:picLocks noChangeAspect="1"/>
          </p:cNvPicPr>
          <p:nvPr userDrawn="1"/>
        </p:nvPicPr>
        <p:blipFill>
          <a:blip r:embed="rId2" cstate="print"/>
          <a:srcRect t="57350"/>
          <a:stretch>
            <a:fillRect/>
          </a:stretch>
        </p:blipFill>
        <p:spPr bwMode="auto">
          <a:xfrm>
            <a:off x="0" y="4284096"/>
            <a:ext cx="12192000" cy="2573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638308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6" descr="하늘.jpg"/>
          <p:cNvPicPr>
            <a:picLocks noChangeAspect="1"/>
          </p:cNvPicPr>
          <p:nvPr userDrawn="1"/>
        </p:nvPicPr>
        <p:blipFill>
          <a:blip r:embed="rId2" cstate="print"/>
          <a:srcRect b="35435"/>
          <a:stretch>
            <a:fillRect/>
          </a:stretch>
        </p:blipFill>
        <p:spPr bwMode="auto">
          <a:xfrm>
            <a:off x="0" y="1"/>
            <a:ext cx="12192000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그림 8" descr="지구본.png"/>
          <p:cNvPicPr>
            <a:picLocks noChangeAspect="1"/>
          </p:cNvPicPr>
          <p:nvPr userDrawn="1"/>
        </p:nvPicPr>
        <p:blipFill>
          <a:blip r:embed="rId3" cstate="print"/>
          <a:srcRect l="78349" b="77299"/>
          <a:stretch>
            <a:fillRect/>
          </a:stretch>
        </p:blipFill>
        <p:spPr bwMode="auto">
          <a:xfrm>
            <a:off x="-312255" y="0"/>
            <a:ext cx="1330283" cy="827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AutoShape 14"/>
          <p:cNvSpPr>
            <a:spLocks noChangeArrowheads="1"/>
          </p:cNvSpPr>
          <p:nvPr userDrawn="1"/>
        </p:nvSpPr>
        <p:spPr bwMode="auto">
          <a:xfrm>
            <a:off x="11664619" y="6537006"/>
            <a:ext cx="480053" cy="215900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EED669A5-EEF0-47A0-A7C7-F44AC2DE7754}" type="slidenum">
              <a:rPr kumimoji="0" lang="en-US" altLang="ko-KR" sz="1100">
                <a:solidFill>
                  <a:prstClr val="black"/>
                </a:solidFill>
                <a:latin typeface="Arial" charset="0"/>
                <a:ea typeface="굴림" pitchFamily="50" charset="-127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en-US" altLang="ko-KR" sz="1100">
              <a:solidFill>
                <a:prstClr val="black"/>
              </a:solidFill>
              <a:latin typeface="Arial" charset="0"/>
              <a:ea typeface="굴림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341180"/>
            <a:ext cx="351352" cy="6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692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BE7B75-827C-4704-B15D-2657D6EF543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5572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4C5A45-C4EB-4281-8A26-4EBA7177CE8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22098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6B1692-CBE7-490B-87DC-6DC11D4911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8715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7EC89E-912C-4159-BE87-224CC6824A6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4761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B8D065-F4C0-41A6-8436-6F7F53A58DD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33161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14C452-3133-4CD5-9A67-C7D4B5A12EB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730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F83F-81D8-4042-B1ED-AFFC3D49C953}" type="datetime1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87806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773752-4A6C-4AF5-826B-C46A0FA776B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73855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712BEB-EE83-45D3-ABEA-AC7F1E090E0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6362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6" descr="하늘.jpg"/>
          <p:cNvPicPr>
            <a:picLocks noChangeAspect="1"/>
          </p:cNvPicPr>
          <p:nvPr userDrawn="1"/>
        </p:nvPicPr>
        <p:blipFill>
          <a:blip r:embed="rId2" cstate="print"/>
          <a:srcRect b="35435"/>
          <a:stretch>
            <a:fillRect/>
          </a:stretch>
        </p:blipFill>
        <p:spPr bwMode="auto">
          <a:xfrm>
            <a:off x="0" y="1"/>
            <a:ext cx="12192000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2304864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91738638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17" descr="컨텐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그림 18" descr="지구땡.png"/>
          <p:cNvPicPr>
            <a:picLocks noChangeAspect="1"/>
          </p:cNvPicPr>
          <p:nvPr userDrawn="1"/>
        </p:nvPicPr>
        <p:blipFill>
          <a:blip r:embed="rId3" cstate="print"/>
          <a:srcRect l="9052" t="36349" r="83073" b="44749"/>
          <a:stretch>
            <a:fillRect/>
          </a:stretch>
        </p:blipFill>
        <p:spPr bwMode="auto">
          <a:xfrm>
            <a:off x="1295401" y="1557338"/>
            <a:ext cx="960967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그림 19" descr="지구.png"/>
          <p:cNvPicPr>
            <a:picLocks noChangeAspect="1"/>
          </p:cNvPicPr>
          <p:nvPr userDrawn="1"/>
        </p:nvPicPr>
        <p:blipFill>
          <a:blip r:embed="rId4" cstate="print"/>
          <a:srcRect t="10101" r="22438"/>
          <a:stretch>
            <a:fillRect/>
          </a:stretch>
        </p:blipFill>
        <p:spPr bwMode="auto">
          <a:xfrm>
            <a:off x="0" y="1414463"/>
            <a:ext cx="8348133" cy="544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slogan"/>
          <p:cNvPicPr>
            <a:picLocks noChangeAspect="1" noChangeArrowheads="1"/>
          </p:cNvPicPr>
          <p:nvPr userDrawn="1"/>
        </p:nvPicPr>
        <p:blipFill>
          <a:blip r:embed="rId5" cstate="print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95700" y="3716338"/>
            <a:ext cx="153246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2" descr="1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7574" y="-15974"/>
            <a:ext cx="6576484" cy="373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6492855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7" descr="라인.png"/>
          <p:cNvPicPr>
            <a:picLocks noChangeAspect="1"/>
          </p:cNvPicPr>
          <p:nvPr userDrawn="1"/>
        </p:nvPicPr>
        <p:blipFill>
          <a:blip r:embed="rId2" cstate="print"/>
          <a:srcRect t="57350"/>
          <a:stretch>
            <a:fillRect/>
          </a:stretch>
        </p:blipFill>
        <p:spPr bwMode="auto">
          <a:xfrm>
            <a:off x="0" y="4284096"/>
            <a:ext cx="12192000" cy="2573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215409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6" descr="하늘.jpg"/>
          <p:cNvPicPr>
            <a:picLocks noChangeAspect="1"/>
          </p:cNvPicPr>
          <p:nvPr userDrawn="1"/>
        </p:nvPicPr>
        <p:blipFill>
          <a:blip r:embed="rId2" cstate="print"/>
          <a:srcRect b="35435"/>
          <a:stretch>
            <a:fillRect/>
          </a:stretch>
        </p:blipFill>
        <p:spPr bwMode="auto">
          <a:xfrm>
            <a:off x="0" y="1"/>
            <a:ext cx="12192000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그림 8" descr="지구본.png"/>
          <p:cNvPicPr>
            <a:picLocks noChangeAspect="1"/>
          </p:cNvPicPr>
          <p:nvPr userDrawn="1"/>
        </p:nvPicPr>
        <p:blipFill>
          <a:blip r:embed="rId3" cstate="print"/>
          <a:srcRect l="78349" b="77299"/>
          <a:stretch>
            <a:fillRect/>
          </a:stretch>
        </p:blipFill>
        <p:spPr bwMode="auto">
          <a:xfrm>
            <a:off x="-312255" y="0"/>
            <a:ext cx="1330283" cy="827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AutoShape 14"/>
          <p:cNvSpPr>
            <a:spLocks noChangeArrowheads="1"/>
          </p:cNvSpPr>
          <p:nvPr userDrawn="1"/>
        </p:nvSpPr>
        <p:spPr bwMode="auto">
          <a:xfrm>
            <a:off x="11664619" y="6537006"/>
            <a:ext cx="480053" cy="215900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EED669A5-EEF0-47A0-A7C7-F44AC2DE7754}" type="slidenum">
              <a:rPr kumimoji="0" lang="en-US" altLang="ko-KR" sz="1100">
                <a:solidFill>
                  <a:prstClr val="black"/>
                </a:solidFill>
                <a:latin typeface="Arial" charset="0"/>
                <a:ea typeface="굴림" pitchFamily="50" charset="-127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en-US" altLang="ko-KR" sz="1100">
              <a:solidFill>
                <a:prstClr val="black"/>
              </a:solidFill>
              <a:latin typeface="Arial" charset="0"/>
              <a:ea typeface="굴림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341180"/>
            <a:ext cx="351352" cy="6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8252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BE7B75-827C-4704-B15D-2657D6EF543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63864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4C5A45-C4EB-4281-8A26-4EBA7177CE8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29717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6B1692-CBE7-490B-87DC-6DC11D4911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55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1B28B-2797-4138-B09B-79A5F08C6DF2}" type="datetime1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55873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7EC89E-912C-4159-BE87-224CC6824A6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90584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B8D065-F4C0-41A6-8436-6F7F53A58DD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82683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14C452-3133-4CD5-9A67-C7D4B5A12EB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36643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773752-4A6C-4AF5-826B-C46A0FA776B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01684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712BEB-EE83-45D3-ABEA-AC7F1E090E0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61782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6" descr="하늘.jpg"/>
          <p:cNvPicPr>
            <a:picLocks noChangeAspect="1"/>
          </p:cNvPicPr>
          <p:nvPr userDrawn="1"/>
        </p:nvPicPr>
        <p:blipFill>
          <a:blip r:embed="rId2" cstate="print"/>
          <a:srcRect b="35435"/>
          <a:stretch>
            <a:fillRect/>
          </a:stretch>
        </p:blipFill>
        <p:spPr bwMode="auto">
          <a:xfrm>
            <a:off x="0" y="1"/>
            <a:ext cx="12192000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2758851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323672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6BD70-17D5-4BDC-ABD4-DC515E793B68}" type="datetime1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259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1C60-9A4D-4A82-B3E5-1890798E4528}" type="datetime1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624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90F7-88E6-4ECC-AD85-CE8D2B843A49}" type="datetime1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283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B32A9-6C25-42F3-8DC8-46039D791D4A}" type="datetime1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5EC69-459C-4E03-9C92-09D3804A6F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6D9FA9DA-2E4B-4D2F-9970-2DD2D9D0C698}"/>
              </a:ext>
            </a:extLst>
          </p:cNvPr>
          <p:cNvSpPr txBox="1">
            <a:spLocks/>
          </p:cNvSpPr>
          <p:nvPr userDrawn="1"/>
        </p:nvSpPr>
        <p:spPr>
          <a:xfrm>
            <a:off x="5472302" y="6484641"/>
            <a:ext cx="12463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45EC69-459C-4E03-9C92-09D3804A6FF1}" type="slidenum">
              <a:rPr lang="ko-KR" altLang="en-US" smtClean="0">
                <a:solidFill>
                  <a:schemeClr val="tx1"/>
                </a:solidFill>
              </a:rPr>
              <a:pPr algn="ctr"/>
              <a:t>‹#›</a:t>
            </a:fld>
            <a:r>
              <a:rPr lang="en-US" altLang="ko-KR" dirty="0">
                <a:solidFill>
                  <a:schemeClr val="tx1"/>
                </a:solidFill>
              </a:rPr>
              <a:t>/32</a:t>
            </a:r>
          </a:p>
        </p:txBody>
      </p:sp>
    </p:spTree>
    <p:extLst>
      <p:ext uri="{BB962C8B-B14F-4D97-AF65-F5344CB8AC3E}">
        <p14:creationId xmlns:p14="http://schemas.microsoft.com/office/powerpoint/2010/main" val="4013591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0" r:id="rId3"/>
    <p:sldLayoutId id="2147483663" r:id="rId4"/>
    <p:sldLayoutId id="2147483649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B32A9-6C25-42F3-8DC8-46039D791D4A}" type="datetime1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5EC69-459C-4E03-9C92-09D3804A6F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6D9FA9DA-2E4B-4D2F-9970-2DD2D9D0C698}"/>
              </a:ext>
            </a:extLst>
          </p:cNvPr>
          <p:cNvSpPr txBox="1">
            <a:spLocks/>
          </p:cNvSpPr>
          <p:nvPr userDrawn="1"/>
        </p:nvSpPr>
        <p:spPr>
          <a:xfrm>
            <a:off x="5472302" y="6484641"/>
            <a:ext cx="12463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45EC69-459C-4E03-9C92-09D3804A6FF1}" type="slidenum">
              <a:rPr lang="ko-KR" altLang="en-US" smtClean="0">
                <a:solidFill>
                  <a:schemeClr val="tx1"/>
                </a:solidFill>
              </a:rPr>
              <a:pPr algn="ctr"/>
              <a:t>‹#›</a:t>
            </a:fld>
            <a:r>
              <a:rPr lang="en-US" altLang="ko-KR" dirty="0">
                <a:solidFill>
                  <a:schemeClr val="tx1"/>
                </a:solidFill>
              </a:rPr>
              <a:t>/14</a:t>
            </a:r>
          </a:p>
        </p:txBody>
      </p:sp>
    </p:spTree>
    <p:extLst>
      <p:ext uri="{BB962C8B-B14F-4D97-AF65-F5344CB8AC3E}">
        <p14:creationId xmlns:p14="http://schemas.microsoft.com/office/powerpoint/2010/main" val="913133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1A944A5-5CE6-4A68-85A3-010B7CCB1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3CD8CB-8729-4955-A876-63E1CBCAC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1A22A3-5723-486A-85FC-463A9104D9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B7611-D9D6-4FE7-942B-4C7141D0DC86}" type="datetime1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D4D014-610E-44D1-94DB-DC45F01857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9FAAA1-733F-4127-AA89-9E5A94B859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8B812-0B38-4C45-9828-A6E4D84B3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351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auto">
          <a:xfrm>
            <a:off x="11910740" y="6661150"/>
            <a:ext cx="19236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r">
              <a:defRPr/>
            </a:pPr>
            <a:fld id="{D6176CF3-098A-4946-A7E0-689983AE09EC}" type="slidenum">
              <a:rPr lang="en-US" altLang="ko-KR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1000" dirty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74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</p:sldLayoutIdLst>
  <p:hf sldNum="0" hdr="0" ftr="0" dt="0"/>
  <p:txStyles>
    <p:titleStyle>
      <a:lvl1pPr algn="ctr" rtl="0" fontAlgn="base" latinLnBrk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auto">
          <a:xfrm>
            <a:off x="11910740" y="6661150"/>
            <a:ext cx="19236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r">
              <a:defRPr/>
            </a:pPr>
            <a:fld id="{D6176CF3-098A-4946-A7E0-689983AE09EC}" type="slidenum">
              <a:rPr lang="en-US" altLang="ko-KR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1000" dirty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0472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</p:sldLayoutIdLst>
  <p:hf sldNum="0" hdr="0" ftr="0" dt="0"/>
  <p:txStyles>
    <p:titleStyle>
      <a:lvl1pPr algn="ctr" rtl="0" fontAlgn="base" latinLnBrk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jpg"/><Relationship Id="rId7" Type="http://schemas.openxmlformats.org/officeDocument/2006/relationships/image" Target="../media/image4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emf"/><Relationship Id="rId4" Type="http://schemas.openxmlformats.org/officeDocument/2006/relationships/package" Target="../embeddings/Microsoft_Excel_Worksheet.xlsx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emf"/><Relationship Id="rId4" Type="http://schemas.openxmlformats.org/officeDocument/2006/relationships/package" Target="../embeddings/Microsoft_Excel_Worksheet1.xlsx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7" Type="http://schemas.openxmlformats.org/officeDocument/2006/relationships/image" Target="../media/image5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package" Target="../embeddings/Microsoft_Excel_Worksheet3.xlsx"/><Relationship Id="rId5" Type="http://schemas.openxmlformats.org/officeDocument/2006/relationships/image" Target="../media/image51.emf"/><Relationship Id="rId4" Type="http://schemas.openxmlformats.org/officeDocument/2006/relationships/image" Target="../media/image52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package" Target="../embeddings/Microsoft_Excel_Worksheet2.xlsx"/><Relationship Id="rId7" Type="http://schemas.openxmlformats.org/officeDocument/2006/relationships/package" Target="../embeddings/Microsoft_Excel_Worksheet6.xlsx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package" Target="../embeddings/Microsoft_Excel_Worksheet5.xlsx"/><Relationship Id="rId5" Type="http://schemas.openxmlformats.org/officeDocument/2006/relationships/package" Target="../embeddings/Microsoft_Excel_Worksheet4.xlsx"/><Relationship Id="rId4" Type="http://schemas.openxmlformats.org/officeDocument/2006/relationships/image" Target="../media/image52.emf"/><Relationship Id="rId9" Type="http://schemas.openxmlformats.org/officeDocument/2006/relationships/package" Target="../embeddings/Microsoft_Excel_Worksheet3.xlsx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13" Type="http://schemas.openxmlformats.org/officeDocument/2006/relationships/image" Target="../media/image56.emf"/><Relationship Id="rId3" Type="http://schemas.openxmlformats.org/officeDocument/2006/relationships/package" Target="../embeddings/Microsoft_Excel_Worksheet2.xlsx"/><Relationship Id="rId7" Type="http://schemas.openxmlformats.org/officeDocument/2006/relationships/package" Target="../embeddings/Microsoft_Excel_Worksheet6.xlsx"/><Relationship Id="rId12" Type="http://schemas.openxmlformats.org/officeDocument/2006/relationships/image" Target="../media/image5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package" Target="../embeddings/Microsoft_Excel_Worksheet5.xlsx"/><Relationship Id="rId11" Type="http://schemas.openxmlformats.org/officeDocument/2006/relationships/image" Target="../media/image54.emf"/><Relationship Id="rId5" Type="http://schemas.openxmlformats.org/officeDocument/2006/relationships/package" Target="../embeddings/Microsoft_Excel_Worksheet4.xlsx"/><Relationship Id="rId10" Type="http://schemas.openxmlformats.org/officeDocument/2006/relationships/image" Target="../media/image53.emf"/><Relationship Id="rId4" Type="http://schemas.openxmlformats.org/officeDocument/2006/relationships/image" Target="../media/image52.emf"/><Relationship Id="rId9" Type="http://schemas.openxmlformats.org/officeDocument/2006/relationships/package" Target="../embeddings/Microsoft_Excel_Worksheet3.xlsx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emf"/><Relationship Id="rId5" Type="http://schemas.openxmlformats.org/officeDocument/2006/relationships/image" Target="../media/image52.emf"/><Relationship Id="rId4" Type="http://schemas.openxmlformats.org/officeDocument/2006/relationships/package" Target="../embeddings/Microsoft_Excel_Worksheet3.xlsx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emf"/><Relationship Id="rId5" Type="http://schemas.openxmlformats.org/officeDocument/2006/relationships/image" Target="../media/image51.emf"/><Relationship Id="rId4" Type="http://schemas.openxmlformats.org/officeDocument/2006/relationships/image" Target="../media/image59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image" Target="../media/image58.emf"/><Relationship Id="rId7" Type="http://schemas.openxmlformats.org/officeDocument/2006/relationships/image" Target="../media/image6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emf"/><Relationship Id="rId5" Type="http://schemas.openxmlformats.org/officeDocument/2006/relationships/image" Target="../media/image51.emf"/><Relationship Id="rId4" Type="http://schemas.openxmlformats.org/officeDocument/2006/relationships/image" Target="../media/image5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7" Type="http://schemas.openxmlformats.org/officeDocument/2006/relationships/image" Target="../media/image6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9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3" Type="http://schemas.openxmlformats.org/officeDocument/2006/relationships/image" Target="../media/image74.emf"/><Relationship Id="rId7" Type="http://schemas.openxmlformats.org/officeDocument/2006/relationships/image" Target="../media/image78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emf"/><Relationship Id="rId5" Type="http://schemas.openxmlformats.org/officeDocument/2006/relationships/image" Target="../media/image76.emf"/><Relationship Id="rId4" Type="http://schemas.openxmlformats.org/officeDocument/2006/relationships/image" Target="../media/image75.emf"/><Relationship Id="rId9" Type="http://schemas.openxmlformats.org/officeDocument/2006/relationships/image" Target="../media/image80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13" Type="http://schemas.openxmlformats.org/officeDocument/2006/relationships/image" Target="../media/image84.emf"/><Relationship Id="rId3" Type="http://schemas.openxmlformats.org/officeDocument/2006/relationships/image" Target="../media/image74.emf"/><Relationship Id="rId7" Type="http://schemas.openxmlformats.org/officeDocument/2006/relationships/image" Target="../media/image78.emf"/><Relationship Id="rId12" Type="http://schemas.openxmlformats.org/officeDocument/2006/relationships/image" Target="../media/image80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emf"/><Relationship Id="rId11" Type="http://schemas.openxmlformats.org/officeDocument/2006/relationships/image" Target="../media/image83.emf"/><Relationship Id="rId5" Type="http://schemas.openxmlformats.org/officeDocument/2006/relationships/image" Target="../media/image76.emf"/><Relationship Id="rId10" Type="http://schemas.openxmlformats.org/officeDocument/2006/relationships/image" Target="../media/image82.emf"/><Relationship Id="rId4" Type="http://schemas.openxmlformats.org/officeDocument/2006/relationships/image" Target="../media/image75.emf"/><Relationship Id="rId9" Type="http://schemas.openxmlformats.org/officeDocument/2006/relationships/image" Target="../media/image81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13" Type="http://schemas.openxmlformats.org/officeDocument/2006/relationships/image" Target="../media/image84.emf"/><Relationship Id="rId18" Type="http://schemas.openxmlformats.org/officeDocument/2006/relationships/image" Target="../media/image89.emf"/><Relationship Id="rId3" Type="http://schemas.openxmlformats.org/officeDocument/2006/relationships/image" Target="../media/image74.emf"/><Relationship Id="rId21" Type="http://schemas.openxmlformats.org/officeDocument/2006/relationships/image" Target="../media/image92.emf"/><Relationship Id="rId7" Type="http://schemas.openxmlformats.org/officeDocument/2006/relationships/image" Target="../media/image78.emf"/><Relationship Id="rId12" Type="http://schemas.openxmlformats.org/officeDocument/2006/relationships/image" Target="../media/image80.emf"/><Relationship Id="rId17" Type="http://schemas.openxmlformats.org/officeDocument/2006/relationships/image" Target="../media/image88.emf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87.emf"/><Relationship Id="rId20" Type="http://schemas.openxmlformats.org/officeDocument/2006/relationships/image" Target="../media/image91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emf"/><Relationship Id="rId11" Type="http://schemas.openxmlformats.org/officeDocument/2006/relationships/image" Target="../media/image83.emf"/><Relationship Id="rId5" Type="http://schemas.openxmlformats.org/officeDocument/2006/relationships/image" Target="../media/image76.emf"/><Relationship Id="rId15" Type="http://schemas.openxmlformats.org/officeDocument/2006/relationships/image" Target="../media/image86.emf"/><Relationship Id="rId10" Type="http://schemas.openxmlformats.org/officeDocument/2006/relationships/image" Target="../media/image82.emf"/><Relationship Id="rId19" Type="http://schemas.openxmlformats.org/officeDocument/2006/relationships/image" Target="../media/image90.emf"/><Relationship Id="rId4" Type="http://schemas.openxmlformats.org/officeDocument/2006/relationships/image" Target="../media/image75.emf"/><Relationship Id="rId9" Type="http://schemas.openxmlformats.org/officeDocument/2006/relationships/image" Target="../media/image81.emf"/><Relationship Id="rId14" Type="http://schemas.openxmlformats.org/officeDocument/2006/relationships/image" Target="../media/image85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eg"/><Relationship Id="rId3" Type="http://schemas.openxmlformats.org/officeDocument/2006/relationships/image" Target="../media/image95.gif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jpeg"/><Relationship Id="rId5" Type="http://schemas.openxmlformats.org/officeDocument/2006/relationships/image" Target="../media/image97.png"/><Relationship Id="rId4" Type="http://schemas.openxmlformats.org/officeDocument/2006/relationships/image" Target="../media/image96.jpg"/><Relationship Id="rId9" Type="http://schemas.openxmlformats.org/officeDocument/2006/relationships/image" Target="../media/image100.jpe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eg"/><Relationship Id="rId3" Type="http://schemas.openxmlformats.org/officeDocument/2006/relationships/image" Target="../media/image101.png"/><Relationship Id="rId7" Type="http://schemas.openxmlformats.org/officeDocument/2006/relationships/image" Target="../media/image10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7.png"/><Relationship Id="rId4" Type="http://schemas.openxmlformats.org/officeDocument/2006/relationships/image" Target="../media/image106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5.jpg"/><Relationship Id="rId7" Type="http://schemas.openxmlformats.org/officeDocument/2006/relationships/image" Target="../media/image118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117.png"/><Relationship Id="rId5" Type="http://schemas.openxmlformats.org/officeDocument/2006/relationships/image" Target="../media/image38.png"/><Relationship Id="rId4" Type="http://schemas.openxmlformats.org/officeDocument/2006/relationships/image" Target="../media/image116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7" Type="http://schemas.openxmlformats.org/officeDocument/2006/relationships/image" Target="../media/image12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123.gif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7" Type="http://schemas.openxmlformats.org/officeDocument/2006/relationships/image" Target="../media/image12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128.gif"/><Relationship Id="rId5" Type="http://schemas.openxmlformats.org/officeDocument/2006/relationships/image" Target="../media/image127.JPG"/><Relationship Id="rId4" Type="http://schemas.openxmlformats.org/officeDocument/2006/relationships/image" Target="../media/image126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1.JPG"/><Relationship Id="rId5" Type="http://schemas.openxmlformats.org/officeDocument/2006/relationships/image" Target="../media/image130.png"/><Relationship Id="rId4" Type="http://schemas.openxmlformats.org/officeDocument/2006/relationships/notesSlide" Target="../notesSlides/notesSlide3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0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gif"/><Relationship Id="rId7" Type="http://schemas.openxmlformats.org/officeDocument/2006/relationships/image" Target="../media/image13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135.png"/><Relationship Id="rId5" Type="http://schemas.openxmlformats.org/officeDocument/2006/relationships/image" Target="../media/image134.gif"/><Relationship Id="rId4" Type="http://schemas.openxmlformats.org/officeDocument/2006/relationships/image" Target="../media/image133.JPG"/><Relationship Id="rId9" Type="http://schemas.openxmlformats.org/officeDocument/2006/relationships/image" Target="../media/image13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38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2.jpeg"/><Relationship Id="rId11" Type="http://schemas.openxmlformats.org/officeDocument/2006/relationships/image" Target="../media/image37.png"/><Relationship Id="rId5" Type="http://schemas.openxmlformats.org/officeDocument/2006/relationships/image" Target="../media/image31.JPG"/><Relationship Id="rId10" Type="http://schemas.openxmlformats.org/officeDocument/2006/relationships/image" Target="../media/image36.JPG"/><Relationship Id="rId4" Type="http://schemas.openxmlformats.org/officeDocument/2006/relationships/image" Target="../media/image30.JPG"/><Relationship Id="rId9" Type="http://schemas.openxmlformats.org/officeDocument/2006/relationships/image" Target="../media/image3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9DA0861-348D-448D-9BC3-888D16264750}"/>
              </a:ext>
            </a:extLst>
          </p:cNvPr>
          <p:cNvSpPr txBox="1"/>
          <p:nvPr/>
        </p:nvSpPr>
        <p:spPr>
          <a:xfrm>
            <a:off x="9886561" y="2160824"/>
            <a:ext cx="2305439" cy="698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600" b="1" dirty="0">
                <a:cs typeface="Times New Roman" panose="02020603050405020304" pitchFamily="18" charset="0"/>
              </a:rPr>
              <a:t>컴퓨터공학과</a:t>
            </a:r>
            <a:endParaRPr lang="en-US" altLang="ko-KR" sz="1600" b="1" dirty="0">
              <a:cs typeface="Times New Roman" panose="02020603050405020304" pitchFamily="18" charset="0"/>
            </a:endParaRPr>
          </a:p>
          <a:p>
            <a:pPr algn="r">
              <a:lnSpc>
                <a:spcPct val="130000"/>
              </a:lnSpc>
            </a:pPr>
            <a:r>
              <a:rPr lang="en-US" altLang="ko-KR" sz="1600" b="1" dirty="0">
                <a:cs typeface="Times New Roman" panose="02020603050405020304" pitchFamily="18" charset="0"/>
              </a:rPr>
              <a:t>2024</a:t>
            </a:r>
            <a:r>
              <a:rPr lang="ko-KR" altLang="en-US" sz="1600" b="1" dirty="0">
                <a:cs typeface="Times New Roman" panose="02020603050405020304" pitchFamily="18" charset="0"/>
              </a:rPr>
              <a:t>년 </a:t>
            </a:r>
            <a:r>
              <a:rPr lang="en-US" altLang="ko-KR" sz="1600" b="1" dirty="0">
                <a:cs typeface="Times New Roman" panose="02020603050405020304" pitchFamily="18" charset="0"/>
              </a:rPr>
              <a:t>2</a:t>
            </a:r>
            <a:r>
              <a:rPr lang="ko-KR" altLang="en-US" sz="1600" b="1" dirty="0">
                <a:cs typeface="Times New Roman" panose="02020603050405020304" pitchFamily="18" charset="0"/>
              </a:rPr>
              <a:t>학기 </a:t>
            </a:r>
            <a:r>
              <a:rPr lang="ko-KR" altLang="en-US" sz="1600" b="1" dirty="0" err="1">
                <a:cs typeface="Times New Roman" panose="02020603050405020304" pitchFamily="18" charset="0"/>
              </a:rPr>
              <a:t>머신러닝</a:t>
            </a:r>
            <a:endParaRPr lang="en-US" altLang="ko-KR" sz="1600" b="1" dirty="0"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452E19-70B1-4C6B-84F2-C7054A483C8A}"/>
              </a:ext>
            </a:extLst>
          </p:cNvPr>
          <p:cNvSpPr/>
          <p:nvPr/>
        </p:nvSpPr>
        <p:spPr>
          <a:xfrm>
            <a:off x="4702593" y="1357077"/>
            <a:ext cx="6766318" cy="720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452697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586891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Networks -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6664004" cy="12409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Perceptron </a:t>
            </a:r>
            <a:r>
              <a:rPr lang="ko-KR" altLang="en-US" b="1" dirty="0"/>
              <a:t>모델의 문제점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/>
              <a:t>평탄화된</a:t>
            </a:r>
            <a:r>
              <a:rPr lang="ko-KR" altLang="en-US" sz="1600" dirty="0"/>
              <a:t> 이미지를 입력으로 받아 공간적 </a:t>
            </a:r>
            <a:r>
              <a:rPr lang="en-US" altLang="ko-KR" sz="1600" dirty="0"/>
              <a:t>(</a:t>
            </a:r>
            <a:r>
              <a:rPr lang="ko-KR" altLang="en-US" sz="1600" dirty="0"/>
              <a:t>형상</a:t>
            </a:r>
            <a:r>
              <a:rPr lang="en-US" altLang="ko-KR" sz="1600" dirty="0"/>
              <a:t>) </a:t>
            </a:r>
            <a:r>
              <a:rPr lang="ko-KR" altLang="en-US" sz="1600" dirty="0"/>
              <a:t>정보가 사라짐</a:t>
            </a:r>
            <a:endParaRPr lang="en-US" altLang="ko-KR" sz="16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FF"/>
                </a:solidFill>
              </a:rPr>
              <a:t>CNN</a:t>
            </a:r>
            <a:r>
              <a:rPr lang="ko-KR" altLang="en-US" sz="1600" dirty="0">
                <a:solidFill>
                  <a:srgbClr val="0000FF"/>
                </a:solidFill>
              </a:rPr>
              <a:t>에 비해 필요한 </a:t>
            </a:r>
            <a:r>
              <a:rPr lang="en-US" altLang="ko-KR" sz="1600" dirty="0">
                <a:solidFill>
                  <a:srgbClr val="0000FF"/>
                </a:solidFill>
              </a:rPr>
              <a:t>weight parameter</a:t>
            </a:r>
            <a:r>
              <a:rPr lang="ko-KR" altLang="en-US" sz="1600" dirty="0">
                <a:solidFill>
                  <a:srgbClr val="0000FF"/>
                </a:solidFill>
              </a:rPr>
              <a:t>의 개수가 많음</a:t>
            </a:r>
            <a:endParaRPr lang="en-US" altLang="ko-KR" sz="1600" dirty="0">
              <a:solidFill>
                <a:srgbClr val="0000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F07F4E-2AED-4304-8310-8EB165F4B005}"/>
              </a:ext>
            </a:extLst>
          </p:cNvPr>
          <p:cNvSpPr txBox="1"/>
          <p:nvPr/>
        </p:nvSpPr>
        <p:spPr>
          <a:xfrm>
            <a:off x="1750082" y="5773658"/>
            <a:ext cx="2524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Fully connected layer</a:t>
            </a:r>
          </a:p>
          <a:p>
            <a:pPr algn="ctr"/>
            <a:r>
              <a:rPr lang="en-US" altLang="ko-KR" b="1" dirty="0"/>
              <a:t>(#weights: 7,840)</a:t>
            </a:r>
            <a:endParaRPr lang="ko-KR" altLang="en-US" b="1" dirty="0"/>
          </a:p>
        </p:txBody>
      </p:sp>
      <p:pic>
        <p:nvPicPr>
          <p:cNvPr id="24" name="Picture 2" descr="ML: CNN">
            <a:extLst>
              <a:ext uri="{FF2B5EF4-FFF2-40B4-BE49-F238E27FC236}">
                <a16:creationId xmlns:a16="http://schemas.microsoft.com/office/drawing/2014/main" id="{44A4148B-384A-4174-8323-EE482AC12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03" y="2723106"/>
            <a:ext cx="5159057" cy="278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Looking inside neural nets">
            <a:extLst>
              <a:ext uri="{FF2B5EF4-FFF2-40B4-BE49-F238E27FC236}">
                <a16:creationId xmlns:a16="http://schemas.microsoft.com/office/drawing/2014/main" id="{9FAD7D66-088C-4C37-AB79-64F8F170A3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" t="21219" r="74723" b="32492"/>
          <a:stretch/>
        </p:blipFill>
        <p:spPr bwMode="auto">
          <a:xfrm>
            <a:off x="6942936" y="3485944"/>
            <a:ext cx="1398424" cy="1389791"/>
          </a:xfrm>
          <a:prstGeom prst="rect">
            <a:avLst/>
          </a:prstGeom>
          <a:noFill/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정육면체 25">
            <a:extLst>
              <a:ext uri="{FF2B5EF4-FFF2-40B4-BE49-F238E27FC236}">
                <a16:creationId xmlns:a16="http://schemas.microsoft.com/office/drawing/2014/main" id="{005DB6E9-E24D-4DF8-B654-ECF250EA7E41}"/>
              </a:ext>
            </a:extLst>
          </p:cNvPr>
          <p:cNvSpPr/>
          <p:nvPr/>
        </p:nvSpPr>
        <p:spPr>
          <a:xfrm>
            <a:off x="10435549" y="3198952"/>
            <a:ext cx="1029498" cy="1727039"/>
          </a:xfrm>
          <a:prstGeom prst="cube">
            <a:avLst>
              <a:gd name="adj" fmla="val 50316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496B73-75BC-45EA-86AF-164E665BCD5F}"/>
              </a:ext>
            </a:extLst>
          </p:cNvPr>
          <p:cNvSpPr txBox="1"/>
          <p:nvPr/>
        </p:nvSpPr>
        <p:spPr>
          <a:xfrm>
            <a:off x="7832142" y="5773658"/>
            <a:ext cx="2603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5x5 Convolution layer</a:t>
            </a:r>
          </a:p>
          <a:p>
            <a:pPr algn="ctr"/>
            <a:r>
              <a:rPr lang="en-US" altLang="ko-KR" b="1" dirty="0"/>
              <a:t>(#weights: 1,600)</a:t>
            </a:r>
            <a:endParaRPr lang="ko-KR" altLang="en-US" b="1" dirty="0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E42F0EAC-E201-4FC1-B8DF-681CB9F6F720}"/>
              </a:ext>
            </a:extLst>
          </p:cNvPr>
          <p:cNvSpPr/>
          <p:nvPr/>
        </p:nvSpPr>
        <p:spPr>
          <a:xfrm>
            <a:off x="8656320" y="4005579"/>
            <a:ext cx="1046480" cy="3505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2E5610-7060-40A0-9E69-FA30B016A09A}"/>
              </a:ext>
            </a:extLst>
          </p:cNvPr>
          <p:cNvSpPr txBox="1"/>
          <p:nvPr/>
        </p:nvSpPr>
        <p:spPr>
          <a:xfrm>
            <a:off x="8539000" y="4500880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[5x5x1]x64</a:t>
            </a:r>
            <a:endParaRPr lang="ko-KR" altLang="en-US" dirty="0"/>
          </a:p>
        </p:txBody>
      </p:sp>
      <p:sp>
        <p:nvSpPr>
          <p:cNvPr id="30" name="왼쪽 대괄호 29">
            <a:extLst>
              <a:ext uri="{FF2B5EF4-FFF2-40B4-BE49-F238E27FC236}">
                <a16:creationId xmlns:a16="http://schemas.microsoft.com/office/drawing/2014/main" id="{DC992F7D-6AED-4AF9-AD8F-12EB5010D96F}"/>
              </a:ext>
            </a:extLst>
          </p:cNvPr>
          <p:cNvSpPr/>
          <p:nvPr/>
        </p:nvSpPr>
        <p:spPr>
          <a:xfrm rot="3600000">
            <a:off x="7548358" y="2910762"/>
            <a:ext cx="97645" cy="1152113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왼쪽 대괄호 30">
            <a:extLst>
              <a:ext uri="{FF2B5EF4-FFF2-40B4-BE49-F238E27FC236}">
                <a16:creationId xmlns:a16="http://schemas.microsoft.com/office/drawing/2014/main" id="{851D2AF9-A884-4838-99C7-E4764F3B897F}"/>
              </a:ext>
            </a:extLst>
          </p:cNvPr>
          <p:cNvSpPr/>
          <p:nvPr/>
        </p:nvSpPr>
        <p:spPr>
          <a:xfrm>
            <a:off x="6942936" y="3886201"/>
            <a:ext cx="97677" cy="1128554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6C39E2A-3874-46EE-8590-53DA7973E762}"/>
              </a:ext>
            </a:extLst>
          </p:cNvPr>
          <p:cNvSpPr txBox="1"/>
          <p:nvPr/>
        </p:nvSpPr>
        <p:spPr>
          <a:xfrm>
            <a:off x="7204208" y="311661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32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F9CF03-4A24-4114-9C51-10DF1C8B9295}"/>
              </a:ext>
            </a:extLst>
          </p:cNvPr>
          <p:cNvSpPr txBox="1"/>
          <p:nvPr/>
        </p:nvSpPr>
        <p:spPr>
          <a:xfrm>
            <a:off x="6443450" y="426581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32</a:t>
            </a:r>
            <a:endParaRPr lang="ko-KR" altLang="en-US" dirty="0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EEDBB9CF-205F-4513-83EE-7DDC4AB0F10E}"/>
              </a:ext>
            </a:extLst>
          </p:cNvPr>
          <p:cNvSpPr/>
          <p:nvPr/>
        </p:nvSpPr>
        <p:spPr>
          <a:xfrm rot="2603978">
            <a:off x="10575204" y="3006530"/>
            <a:ext cx="97645" cy="738822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왼쪽 대괄호 34">
            <a:extLst>
              <a:ext uri="{FF2B5EF4-FFF2-40B4-BE49-F238E27FC236}">
                <a16:creationId xmlns:a16="http://schemas.microsoft.com/office/drawing/2014/main" id="{BF2D87DE-84AF-474A-B25D-AB5F79BCC65E}"/>
              </a:ext>
            </a:extLst>
          </p:cNvPr>
          <p:cNvSpPr/>
          <p:nvPr/>
        </p:nvSpPr>
        <p:spPr>
          <a:xfrm>
            <a:off x="10269390" y="3682861"/>
            <a:ext cx="97677" cy="1243130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정육면체 35">
            <a:extLst>
              <a:ext uri="{FF2B5EF4-FFF2-40B4-BE49-F238E27FC236}">
                <a16:creationId xmlns:a16="http://schemas.microsoft.com/office/drawing/2014/main" id="{A2B2AC1A-E060-4EBF-9BA6-4559DC4B2A72}"/>
              </a:ext>
            </a:extLst>
          </p:cNvPr>
          <p:cNvSpPr/>
          <p:nvPr/>
        </p:nvSpPr>
        <p:spPr>
          <a:xfrm>
            <a:off x="10435549" y="3195700"/>
            <a:ext cx="1029498" cy="1727039"/>
          </a:xfrm>
          <a:prstGeom prst="cube">
            <a:avLst>
              <a:gd name="adj" fmla="val 50316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왼쪽 대괄호 36">
            <a:extLst>
              <a:ext uri="{FF2B5EF4-FFF2-40B4-BE49-F238E27FC236}">
                <a16:creationId xmlns:a16="http://schemas.microsoft.com/office/drawing/2014/main" id="{CBC3D6E8-02DC-42D1-8647-B465D7AA41FC}"/>
              </a:ext>
            </a:extLst>
          </p:cNvPr>
          <p:cNvSpPr/>
          <p:nvPr/>
        </p:nvSpPr>
        <p:spPr>
          <a:xfrm rot="16200000">
            <a:off x="10641110" y="4741210"/>
            <a:ext cx="97677" cy="508802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0F18DC-3093-4D7F-8A28-AD57EF7C7066}"/>
              </a:ext>
            </a:extLst>
          </p:cNvPr>
          <p:cNvSpPr txBox="1"/>
          <p:nvPr/>
        </p:nvSpPr>
        <p:spPr>
          <a:xfrm>
            <a:off x="10269390" y="297232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28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B29B33C-4BA8-4D08-8728-DBFCD00325D9}"/>
              </a:ext>
            </a:extLst>
          </p:cNvPr>
          <p:cNvSpPr txBox="1"/>
          <p:nvPr/>
        </p:nvSpPr>
        <p:spPr>
          <a:xfrm>
            <a:off x="9838503" y="405075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28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5F788E-4B67-495B-A65F-3D1261434D0D}"/>
              </a:ext>
            </a:extLst>
          </p:cNvPr>
          <p:cNvSpPr txBox="1"/>
          <p:nvPr/>
        </p:nvSpPr>
        <p:spPr>
          <a:xfrm>
            <a:off x="10488360" y="512842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64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0DFAF6F-0403-4257-8929-C6D2294A8AF6}"/>
              </a:ext>
            </a:extLst>
          </p:cNvPr>
          <p:cNvSpPr txBox="1"/>
          <p:nvPr/>
        </p:nvSpPr>
        <p:spPr>
          <a:xfrm>
            <a:off x="3555655" y="5313092"/>
            <a:ext cx="925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784x10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1655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586891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Networks -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10560904" cy="1200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CNN </a:t>
            </a:r>
            <a:r>
              <a:rPr lang="ko-KR" altLang="en-US" b="1" dirty="0"/>
              <a:t>모델 개요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rgbClr val="0000FF"/>
                </a:solidFill>
              </a:rPr>
              <a:t>합성곱</a:t>
            </a:r>
            <a:r>
              <a:rPr lang="ko-KR" altLang="en-US" sz="1600" dirty="0">
                <a:solidFill>
                  <a:srgbClr val="0000FF"/>
                </a:solidFill>
              </a:rPr>
              <a:t> 연산 </a:t>
            </a:r>
            <a:r>
              <a:rPr lang="en-US" altLang="ko-KR" sz="1600" dirty="0">
                <a:solidFill>
                  <a:srgbClr val="0000FF"/>
                </a:solidFill>
              </a:rPr>
              <a:t>(Convolution)</a:t>
            </a:r>
            <a:r>
              <a:rPr lang="ko-KR" altLang="en-US" sz="1600" dirty="0">
                <a:solidFill>
                  <a:srgbClr val="0000FF"/>
                </a:solidFill>
              </a:rPr>
              <a:t>을 </a:t>
            </a:r>
            <a:r>
              <a:rPr lang="ko-KR" altLang="en-US" sz="1600" dirty="0"/>
              <a:t>수행해 이미지의 </a:t>
            </a:r>
            <a:r>
              <a:rPr lang="ko-KR" altLang="en-US" sz="1600" dirty="0">
                <a:solidFill>
                  <a:srgbClr val="0000FF"/>
                </a:solidFill>
              </a:rPr>
              <a:t>특징 </a:t>
            </a:r>
            <a:r>
              <a:rPr lang="en-US" altLang="ko-KR" sz="1600" dirty="0">
                <a:solidFill>
                  <a:srgbClr val="0000FF"/>
                </a:solidFill>
              </a:rPr>
              <a:t>(Feature) </a:t>
            </a:r>
            <a:r>
              <a:rPr lang="ko-KR" altLang="en-US" sz="1600" dirty="0">
                <a:solidFill>
                  <a:srgbClr val="0000FF"/>
                </a:solidFill>
              </a:rPr>
              <a:t>추출</a:t>
            </a:r>
            <a:endParaRPr lang="en-US" altLang="ko-KR" sz="1600" dirty="0">
              <a:solidFill>
                <a:srgbClr val="0000FF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이미지를 입력으로 받는 분야에서 높은 성능을 보임 </a:t>
            </a:r>
            <a:r>
              <a:rPr lang="en-US" altLang="ko-KR" sz="1600" dirty="0"/>
              <a:t>(Ex. Image</a:t>
            </a:r>
            <a:r>
              <a:rPr lang="ko-KR" altLang="en-US" sz="1600" dirty="0"/>
              <a:t> </a:t>
            </a:r>
            <a:r>
              <a:rPr lang="en-US" altLang="ko-KR" sz="1600" dirty="0"/>
              <a:t>classification,</a:t>
            </a:r>
            <a:r>
              <a:rPr lang="ko-KR" altLang="en-US" sz="1600" dirty="0"/>
              <a:t> </a:t>
            </a:r>
            <a:r>
              <a:rPr lang="en-US" altLang="ko-KR" sz="1600" dirty="0"/>
              <a:t>Super-resolution, Denoising)</a:t>
            </a:r>
          </a:p>
        </p:txBody>
      </p:sp>
      <p:sp>
        <p:nvSpPr>
          <p:cNvPr id="42" name="정육면체 41">
            <a:extLst>
              <a:ext uri="{FF2B5EF4-FFF2-40B4-BE49-F238E27FC236}">
                <a16:creationId xmlns:a16="http://schemas.microsoft.com/office/drawing/2014/main" id="{BEC13C2A-A3A8-4F11-BA1C-92F8DA62BD0E}"/>
              </a:ext>
            </a:extLst>
          </p:cNvPr>
          <p:cNvSpPr/>
          <p:nvPr/>
        </p:nvSpPr>
        <p:spPr>
          <a:xfrm>
            <a:off x="1245829" y="3362987"/>
            <a:ext cx="623611" cy="2031620"/>
          </a:xfrm>
          <a:prstGeom prst="cube">
            <a:avLst>
              <a:gd name="adj" fmla="val 85221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797BBEB-745D-45E6-98FE-291F55F24637}"/>
              </a:ext>
            </a:extLst>
          </p:cNvPr>
          <p:cNvSpPr txBox="1"/>
          <p:nvPr/>
        </p:nvSpPr>
        <p:spPr>
          <a:xfrm>
            <a:off x="599734" y="5987018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Input</a:t>
            </a:r>
            <a:r>
              <a:rPr lang="ko-KR" altLang="en-US" b="1" dirty="0"/>
              <a:t> </a:t>
            </a:r>
            <a:r>
              <a:rPr lang="en-US" altLang="ko-KR" b="1" dirty="0"/>
              <a:t>image</a:t>
            </a:r>
            <a:endParaRPr lang="ko-KR" alt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1C4675B-C258-4CBE-85B3-1DEA3A6DC516}"/>
              </a:ext>
            </a:extLst>
          </p:cNvPr>
          <p:cNvSpPr txBox="1"/>
          <p:nvPr/>
        </p:nvSpPr>
        <p:spPr>
          <a:xfrm>
            <a:off x="1153160" y="5465515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3 (Channel)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EF38027-8555-41E7-9503-DF28437B2265}"/>
              </a:ext>
            </a:extLst>
          </p:cNvPr>
          <p:cNvSpPr txBox="1"/>
          <p:nvPr/>
        </p:nvSpPr>
        <p:spPr>
          <a:xfrm>
            <a:off x="1910080" y="3997492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32 (Height)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4D8EB3F-1CAF-4CBF-A9E0-6201696C266F}"/>
              </a:ext>
            </a:extLst>
          </p:cNvPr>
          <p:cNvSpPr txBox="1"/>
          <p:nvPr/>
        </p:nvSpPr>
        <p:spPr>
          <a:xfrm>
            <a:off x="1625070" y="4959235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32 (Width)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20DE64E-0250-4759-BCE3-BBA95D5E3882}"/>
              </a:ext>
            </a:extLst>
          </p:cNvPr>
          <p:cNvSpPr txBox="1"/>
          <p:nvPr/>
        </p:nvSpPr>
        <p:spPr>
          <a:xfrm>
            <a:off x="4913002" y="5987018"/>
            <a:ext cx="1048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Filter</a:t>
            </a:r>
          </a:p>
          <a:p>
            <a:pPr algn="ctr"/>
            <a:r>
              <a:rPr lang="en-US" altLang="ko-KR" b="1" dirty="0"/>
              <a:t>(Kernel)</a:t>
            </a:r>
            <a:endParaRPr lang="ko-KR" altLang="en-US" b="1" dirty="0"/>
          </a:p>
        </p:txBody>
      </p:sp>
      <p:sp>
        <p:nvSpPr>
          <p:cNvPr id="48" name="정육면체 47">
            <a:extLst>
              <a:ext uri="{FF2B5EF4-FFF2-40B4-BE49-F238E27FC236}">
                <a16:creationId xmlns:a16="http://schemas.microsoft.com/office/drawing/2014/main" id="{796922BF-7A90-448A-A50F-7F7B04EC495C}"/>
              </a:ext>
            </a:extLst>
          </p:cNvPr>
          <p:cNvSpPr/>
          <p:nvPr/>
        </p:nvSpPr>
        <p:spPr>
          <a:xfrm>
            <a:off x="5311998" y="3059535"/>
            <a:ext cx="336962" cy="777077"/>
          </a:xfrm>
          <a:prstGeom prst="cube">
            <a:avLst>
              <a:gd name="adj" fmla="val 72683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CD9FD08-DE34-4471-BD75-F64F5F4A4786}"/>
              </a:ext>
            </a:extLst>
          </p:cNvPr>
          <p:cNvSpPr txBox="1"/>
          <p:nvPr/>
        </p:nvSpPr>
        <p:spPr>
          <a:xfrm>
            <a:off x="4815233" y="2701248"/>
            <a:ext cx="1431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3x3x3 filters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50" name="정육면체 49">
            <a:extLst>
              <a:ext uri="{FF2B5EF4-FFF2-40B4-BE49-F238E27FC236}">
                <a16:creationId xmlns:a16="http://schemas.microsoft.com/office/drawing/2014/main" id="{934E8E40-D0C9-47B8-8041-E9EFD8B4CC21}"/>
              </a:ext>
            </a:extLst>
          </p:cNvPr>
          <p:cNvSpPr/>
          <p:nvPr/>
        </p:nvSpPr>
        <p:spPr>
          <a:xfrm>
            <a:off x="8258001" y="3362987"/>
            <a:ext cx="1236519" cy="2031620"/>
          </a:xfrm>
          <a:prstGeom prst="cube">
            <a:avLst>
              <a:gd name="adj" fmla="val 42047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F19FE1-92DE-4B35-98D2-5EBB09DCA7B0}"/>
              </a:ext>
            </a:extLst>
          </p:cNvPr>
          <p:cNvSpPr txBox="1"/>
          <p:nvPr/>
        </p:nvSpPr>
        <p:spPr>
          <a:xfrm>
            <a:off x="8165332" y="5465515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32 (Channel)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0B5120A-CA15-4127-8930-6973DCACB080}"/>
              </a:ext>
            </a:extLst>
          </p:cNvPr>
          <p:cNvSpPr txBox="1"/>
          <p:nvPr/>
        </p:nvSpPr>
        <p:spPr>
          <a:xfrm>
            <a:off x="9494520" y="3997492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30 (Height)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AC4E8A3-142A-464B-B13D-06F171C66617}"/>
              </a:ext>
            </a:extLst>
          </p:cNvPr>
          <p:cNvSpPr txBox="1"/>
          <p:nvPr/>
        </p:nvSpPr>
        <p:spPr>
          <a:xfrm>
            <a:off x="9337632" y="4959235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30 (Width)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54" name="정육면체 53">
            <a:extLst>
              <a:ext uri="{FF2B5EF4-FFF2-40B4-BE49-F238E27FC236}">
                <a16:creationId xmlns:a16="http://schemas.microsoft.com/office/drawing/2014/main" id="{0D19EF32-C485-4E09-B0D5-5B7E9AE6DCC1}"/>
              </a:ext>
            </a:extLst>
          </p:cNvPr>
          <p:cNvSpPr/>
          <p:nvPr/>
        </p:nvSpPr>
        <p:spPr>
          <a:xfrm>
            <a:off x="5311998" y="3793619"/>
            <a:ext cx="336962" cy="777077"/>
          </a:xfrm>
          <a:prstGeom prst="cube">
            <a:avLst>
              <a:gd name="adj" fmla="val 72683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정육면체 54">
            <a:extLst>
              <a:ext uri="{FF2B5EF4-FFF2-40B4-BE49-F238E27FC236}">
                <a16:creationId xmlns:a16="http://schemas.microsoft.com/office/drawing/2014/main" id="{2C7CD3CA-2197-48E4-807A-964AD1A520B6}"/>
              </a:ext>
            </a:extLst>
          </p:cNvPr>
          <p:cNvSpPr/>
          <p:nvPr/>
        </p:nvSpPr>
        <p:spPr>
          <a:xfrm>
            <a:off x="5311998" y="5026253"/>
            <a:ext cx="336962" cy="777077"/>
          </a:xfrm>
          <a:prstGeom prst="cube">
            <a:avLst>
              <a:gd name="adj" fmla="val 72683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3B67935-9C01-4441-AC47-BE77FCE9640A}"/>
              </a:ext>
            </a:extLst>
          </p:cNvPr>
          <p:cNvSpPr txBox="1"/>
          <p:nvPr/>
        </p:nvSpPr>
        <p:spPr>
          <a:xfrm rot="5400000">
            <a:off x="5408009" y="4596475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251C5CB-87CA-4D92-B4CA-7CBF640D4337}"/>
              </a:ext>
            </a:extLst>
          </p:cNvPr>
          <p:cNvSpPr txBox="1"/>
          <p:nvPr/>
        </p:nvSpPr>
        <p:spPr>
          <a:xfrm>
            <a:off x="5714517" y="3189756"/>
            <a:ext cx="86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filter 1</a:t>
            </a:r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46F07E5-C5E5-4B82-843D-E300D418226A}"/>
              </a:ext>
            </a:extLst>
          </p:cNvPr>
          <p:cNvSpPr txBox="1"/>
          <p:nvPr/>
        </p:nvSpPr>
        <p:spPr>
          <a:xfrm>
            <a:off x="5714517" y="3811233"/>
            <a:ext cx="86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filter 2</a:t>
            </a:r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A8E5F6C-0A80-4F64-9518-01AC885211EB}"/>
              </a:ext>
            </a:extLst>
          </p:cNvPr>
          <p:cNvSpPr txBox="1"/>
          <p:nvPr/>
        </p:nvSpPr>
        <p:spPr>
          <a:xfrm>
            <a:off x="5714517" y="5180875"/>
            <a:ext cx="989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filter 32</a:t>
            </a:r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C69E01-D8F3-4A21-83A9-2959A4ABD4A4}"/>
              </a:ext>
            </a:extLst>
          </p:cNvPr>
          <p:cNvSpPr txBox="1"/>
          <p:nvPr/>
        </p:nvSpPr>
        <p:spPr>
          <a:xfrm>
            <a:off x="8038306" y="5987018"/>
            <a:ext cx="1675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Feature maps</a:t>
            </a:r>
            <a:endParaRPr lang="ko-KR" altLang="en-US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FEEBF10-6358-4902-ABA4-79AD33C7CA8F}"/>
              </a:ext>
            </a:extLst>
          </p:cNvPr>
          <p:cNvSpPr txBox="1"/>
          <p:nvPr/>
        </p:nvSpPr>
        <p:spPr>
          <a:xfrm>
            <a:off x="3601720" y="4110604"/>
            <a:ext cx="890372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*</a:t>
            </a:r>
          </a:p>
          <a:p>
            <a:pPr algn="ctr"/>
            <a:r>
              <a:rPr lang="en-US" altLang="ko-KR" dirty="0"/>
              <a:t>(Conv.)</a:t>
            </a:r>
            <a:endParaRPr lang="ko-KR" altLang="en-US" dirty="0"/>
          </a:p>
        </p:txBody>
      </p:sp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368BE37F-35C4-40BF-99D2-2B032600CDA6}"/>
              </a:ext>
            </a:extLst>
          </p:cNvPr>
          <p:cNvSpPr/>
          <p:nvPr/>
        </p:nvSpPr>
        <p:spPr>
          <a:xfrm>
            <a:off x="7156798" y="4319834"/>
            <a:ext cx="590077" cy="37617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043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3">
            <a:extLst>
              <a:ext uri="{FF2B5EF4-FFF2-40B4-BE49-F238E27FC236}">
                <a16:creationId xmlns:a16="http://schemas.microsoft.com/office/drawing/2014/main" id="{47E01A7B-DA14-450B-AE60-77C254D29A89}"/>
              </a:ext>
            </a:extLst>
          </p:cNvPr>
          <p:cNvSpPr/>
          <p:nvPr/>
        </p:nvSpPr>
        <p:spPr>
          <a:xfrm>
            <a:off x="2245360" y="1609454"/>
            <a:ext cx="7818120" cy="326260"/>
          </a:xfrm>
          <a:prstGeom prst="roundRect">
            <a:avLst>
              <a:gd name="adj" fmla="val 993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[AI </a:t>
            </a:r>
            <a:r>
              <a:rPr kumimoji="1" lang="ko-KR" altLang="en-US" sz="14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민주화</a:t>
            </a:r>
            <a:r>
              <a:rPr kumimoji="1" lang="en-US" altLang="ko-KR" sz="14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] </a:t>
            </a:r>
            <a:r>
              <a:rPr kumimoji="1" lang="ko-KR" altLang="en-US" sz="14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누구나 </a:t>
            </a:r>
            <a:r>
              <a:rPr kumimoji="1" lang="en-US" altLang="ko-KR" sz="14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AI</a:t>
            </a:r>
            <a:r>
              <a:rPr kumimoji="1" lang="ko-KR" altLang="en-US" sz="14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로부터 차별 받지 않고 </a:t>
            </a:r>
            <a:r>
              <a:rPr kumimoji="1" lang="en-US" altLang="ko-KR" sz="14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AI </a:t>
            </a:r>
            <a:r>
              <a:rPr kumimoji="1" lang="ko-KR" altLang="en-US" sz="14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기술에 쉽게 접근하고 개발할 수 있도록 하는 것</a:t>
            </a:r>
            <a:r>
              <a:rPr kumimoji="1" lang="en-US" altLang="ko-KR" sz="14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!</a:t>
            </a:r>
            <a:endParaRPr kumimoji="1" lang="ko-KR" altLang="en-US" sz="1400" b="1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0D098E4-F44C-46AB-A9AC-AAF12C9E65C2}"/>
              </a:ext>
            </a:extLst>
          </p:cNvPr>
          <p:cNvGrpSpPr/>
          <p:nvPr/>
        </p:nvGrpSpPr>
        <p:grpSpPr>
          <a:xfrm>
            <a:off x="2245360" y="2018335"/>
            <a:ext cx="3743754" cy="1512462"/>
            <a:chOff x="721360" y="2010063"/>
            <a:chExt cx="3743754" cy="1512462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B19512E-454E-403B-91B7-151D76718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360" y="2010063"/>
              <a:ext cx="2129723" cy="1306032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CF02746-73D0-441F-ACC2-DBEEA390D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3503" y="2543997"/>
              <a:ext cx="1061629" cy="530814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B9B50D2-0634-462A-8629-B2F128FDC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6655" y="3041787"/>
              <a:ext cx="1168459" cy="480738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341B7DCA-E4DD-48C0-AD19-3F2DB1FEE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8090" y="2086629"/>
              <a:ext cx="1225213" cy="457368"/>
            </a:xfrm>
            <a:prstGeom prst="rect">
              <a:avLst/>
            </a:prstGeom>
          </p:spPr>
        </p:pic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8CC7B124-8B1A-4162-8BC8-504306F28FC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870" y="3820196"/>
            <a:ext cx="5042905" cy="34697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C875A4D-948C-492C-BB71-9550532688F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739" y="4267543"/>
            <a:ext cx="3289631" cy="1776192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21AAFB32-B753-4EDD-AD8E-63040DC3185B}"/>
              </a:ext>
            </a:extLst>
          </p:cNvPr>
          <p:cNvGrpSpPr/>
          <p:nvPr/>
        </p:nvGrpSpPr>
        <p:grpSpPr>
          <a:xfrm>
            <a:off x="5238846" y="4167166"/>
            <a:ext cx="5054504" cy="2214584"/>
            <a:chOff x="3651346" y="4344966"/>
            <a:chExt cx="4888134" cy="1924707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E8362BB-F292-4F27-98A4-47FB66F17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51346" y="4351686"/>
              <a:ext cx="2218848" cy="1917987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8342760-556B-4265-B036-0C70E729D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995326" y="4344966"/>
              <a:ext cx="2544154" cy="1921044"/>
            </a:xfrm>
            <a:prstGeom prst="rect">
              <a:avLst/>
            </a:prstGeom>
          </p:spPr>
        </p:pic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9A887442-CC66-4D73-BD91-4F8096378DA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327" y="2094902"/>
            <a:ext cx="2538329" cy="14567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15885A-83BE-4F60-92C7-713FE72D47BD}"/>
              </a:ext>
            </a:extLst>
          </p:cNvPr>
          <p:cNvSpPr txBox="1"/>
          <p:nvPr/>
        </p:nvSpPr>
        <p:spPr>
          <a:xfrm>
            <a:off x="1915870" y="1209127"/>
            <a:ext cx="3520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Democratization of AI</a:t>
            </a:r>
            <a:endParaRPr kumimoji="0" lang="ko-KR" altLang="en-US" sz="16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7339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9A5AA-7FB3-456C-AFB0-F529B0BFD123}"/>
              </a:ext>
            </a:extLst>
          </p:cNvPr>
          <p:cNvSpPr txBox="1"/>
          <p:nvPr/>
        </p:nvSpPr>
        <p:spPr>
          <a:xfrm>
            <a:off x="1703388" y="2059339"/>
            <a:ext cx="4107215" cy="1419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/>
              <a:t>CNN </a:t>
            </a:r>
            <a:r>
              <a:rPr lang="ko-KR" altLang="en-US" sz="2000" b="1" dirty="0"/>
              <a:t>개요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u="sng" dirty="0">
                <a:solidFill>
                  <a:srgbClr val="0000FF"/>
                </a:solidFill>
              </a:rPr>
              <a:t>Convolution </a:t>
            </a:r>
            <a:r>
              <a:rPr lang="ko-KR" altLang="en-US" sz="2000" b="1" u="sng" dirty="0">
                <a:solidFill>
                  <a:srgbClr val="0000FF"/>
                </a:solidFill>
              </a:rPr>
              <a:t>연산</a:t>
            </a:r>
            <a:endParaRPr lang="en-US" altLang="ko-KR" sz="2000" b="1" u="sng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/>
              <a:t>3D </a:t>
            </a:r>
            <a:r>
              <a:rPr lang="ko-KR" altLang="en-US" sz="2000" b="1" dirty="0"/>
              <a:t>데이터의 </a:t>
            </a:r>
            <a:r>
              <a:rPr lang="en-US" altLang="ko-KR" sz="2000" b="1" dirty="0"/>
              <a:t>Convolution </a:t>
            </a:r>
            <a:r>
              <a:rPr lang="ko-KR" altLang="en-US" sz="2000" b="1" dirty="0"/>
              <a:t>연산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3659319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78277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Networks - Convolution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5288627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2D </a:t>
            </a:r>
            <a:r>
              <a:rPr lang="ko-KR" altLang="en-US" b="1" dirty="0"/>
              <a:t>이미지 입력에 대한 </a:t>
            </a:r>
            <a:r>
              <a:rPr lang="en-US" altLang="ko-KR" b="1" dirty="0"/>
              <a:t>convolution </a:t>
            </a:r>
            <a:r>
              <a:rPr lang="ko-KR" altLang="en-US" b="1" dirty="0"/>
              <a:t>연산 예시</a:t>
            </a:r>
            <a:endParaRPr lang="en-US" altLang="ko-KR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7EEA4D7-CF76-4DD2-8B41-1C6538D4E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337" y="3192050"/>
            <a:ext cx="1301100" cy="12089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843A25-0C67-4159-8347-0C2242474B86}"/>
              </a:ext>
            </a:extLst>
          </p:cNvPr>
          <p:cNvSpPr txBox="1"/>
          <p:nvPr/>
        </p:nvSpPr>
        <p:spPr>
          <a:xfrm>
            <a:off x="880414" y="2394013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4x4x1 image</a:t>
            </a:r>
            <a:endParaRPr lang="ko-KR" altLang="en-US" b="1" dirty="0"/>
          </a:p>
        </p:txBody>
      </p:sp>
      <p:graphicFrame>
        <p:nvGraphicFramePr>
          <p:cNvPr id="15" name="개체 14">
            <a:extLst>
              <a:ext uri="{FF2B5EF4-FFF2-40B4-BE49-F238E27FC236}">
                <a16:creationId xmlns:a16="http://schemas.microsoft.com/office/drawing/2014/main" id="{68A687C0-6EB2-4759-B974-1C1D5B2FC6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6348920"/>
              </p:ext>
            </p:extLst>
          </p:nvPr>
        </p:nvGraphicFramePr>
        <p:xfrm>
          <a:off x="796939" y="2986451"/>
          <a:ext cx="1755848" cy="1626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946323" imgH="876144" progId="Excel.Sheet.12">
                  <p:embed/>
                </p:oleObj>
              </mc:Choice>
              <mc:Fallback>
                <p:oleObj name="Worksheet" r:id="rId4" imgW="946323" imgH="876144" progId="Excel.Sheet.12">
                  <p:embed/>
                  <p:pic>
                    <p:nvPicPr>
                      <p:cNvPr id="17" name="개체 16">
                        <a:extLst>
                          <a:ext uri="{FF2B5EF4-FFF2-40B4-BE49-F238E27FC236}">
                            <a16:creationId xmlns:a16="http://schemas.microsoft.com/office/drawing/2014/main" id="{72AA4628-34E3-4A51-A8DE-9C57921770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6939" y="2986451"/>
                        <a:ext cx="1755848" cy="16262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74D89D8-2D77-438A-913B-40EBFFDE2762}"/>
              </a:ext>
            </a:extLst>
          </p:cNvPr>
          <p:cNvSpPr txBox="1"/>
          <p:nvPr/>
        </p:nvSpPr>
        <p:spPr>
          <a:xfrm>
            <a:off x="3654094" y="2617119"/>
            <a:ext cx="1435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3x3x1 filter</a:t>
            </a:r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138F64-F316-4263-A4F4-E624EC8BE002}"/>
              </a:ext>
            </a:extLst>
          </p:cNvPr>
          <p:cNvSpPr txBox="1"/>
          <p:nvPr/>
        </p:nvSpPr>
        <p:spPr>
          <a:xfrm>
            <a:off x="911673" y="4690114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Input</a:t>
            </a:r>
            <a:r>
              <a:rPr lang="ko-KR" altLang="en-US" b="1" dirty="0"/>
              <a:t> </a:t>
            </a:r>
            <a:r>
              <a:rPr lang="en-US" altLang="ko-KR" b="1" dirty="0"/>
              <a:t>image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67D26F-DBAD-4377-99B6-72F4F4CD91C9}"/>
              </a:ext>
            </a:extLst>
          </p:cNvPr>
          <p:cNvSpPr txBox="1"/>
          <p:nvPr/>
        </p:nvSpPr>
        <p:spPr>
          <a:xfrm>
            <a:off x="3847802" y="4690114"/>
            <a:ext cx="1048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Filter</a:t>
            </a:r>
          </a:p>
          <a:p>
            <a:pPr algn="ctr"/>
            <a:r>
              <a:rPr lang="en-US" altLang="ko-KR" b="1" dirty="0"/>
              <a:t>(Kernel)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20463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78277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Networks - Convolution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5288627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2D </a:t>
            </a:r>
            <a:r>
              <a:rPr lang="ko-KR" altLang="en-US" b="1" dirty="0"/>
              <a:t>이미지 입력에 대한 </a:t>
            </a:r>
            <a:r>
              <a:rPr lang="en-US" altLang="ko-KR" b="1" dirty="0"/>
              <a:t>convolution </a:t>
            </a:r>
            <a:r>
              <a:rPr lang="ko-KR" altLang="en-US" b="1" dirty="0"/>
              <a:t>연산 예시</a:t>
            </a:r>
            <a:endParaRPr lang="en-US" altLang="ko-KR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491DE5-3F39-4E55-8EE3-A08DF6393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337" y="3192050"/>
            <a:ext cx="1301100" cy="1208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DBBD43-9799-4D71-BE18-F836F17AB529}"/>
              </a:ext>
            </a:extLst>
          </p:cNvPr>
          <p:cNvSpPr txBox="1"/>
          <p:nvPr/>
        </p:nvSpPr>
        <p:spPr>
          <a:xfrm>
            <a:off x="880414" y="2394013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4x4x</a:t>
            </a:r>
            <a:r>
              <a:rPr lang="en-US" altLang="ko-KR" b="1" dirty="0">
                <a:solidFill>
                  <a:srgbClr val="0000FF"/>
                </a:solidFill>
              </a:rPr>
              <a:t>1</a:t>
            </a:r>
            <a:r>
              <a:rPr lang="en-US" altLang="ko-KR" b="1" dirty="0"/>
              <a:t> image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3B75F3-C3F1-45B5-B495-5A859FDAFF1B}"/>
              </a:ext>
            </a:extLst>
          </p:cNvPr>
          <p:cNvSpPr txBox="1"/>
          <p:nvPr/>
        </p:nvSpPr>
        <p:spPr>
          <a:xfrm>
            <a:off x="911673" y="4690114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Input</a:t>
            </a:r>
            <a:r>
              <a:rPr lang="ko-KR" altLang="en-US" b="1" dirty="0"/>
              <a:t> </a:t>
            </a:r>
            <a:r>
              <a:rPr lang="en-US" altLang="ko-KR" b="1" dirty="0"/>
              <a:t>image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251BA-90D9-4C32-8740-E59EACFAC49E}"/>
              </a:ext>
            </a:extLst>
          </p:cNvPr>
          <p:cNvSpPr txBox="1"/>
          <p:nvPr/>
        </p:nvSpPr>
        <p:spPr>
          <a:xfrm>
            <a:off x="3847802" y="4690114"/>
            <a:ext cx="1048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Filter</a:t>
            </a:r>
          </a:p>
          <a:p>
            <a:pPr algn="ctr"/>
            <a:r>
              <a:rPr lang="en-US" altLang="ko-KR" b="1" dirty="0"/>
              <a:t>(Kernel)</a:t>
            </a:r>
            <a:endParaRPr lang="ko-KR" altLang="en-US" b="1" dirty="0"/>
          </a:p>
        </p:txBody>
      </p:sp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BB02F2D0-09FE-4439-AAE1-EB55272344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8746797"/>
              </p:ext>
            </p:extLst>
          </p:nvPr>
        </p:nvGraphicFramePr>
        <p:xfrm>
          <a:off x="796939" y="2986451"/>
          <a:ext cx="1755848" cy="1626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946323" imgH="876144" progId="Excel.Sheet.12">
                  <p:embed/>
                </p:oleObj>
              </mc:Choice>
              <mc:Fallback>
                <p:oleObj name="Worksheet" r:id="rId4" imgW="946323" imgH="876144" progId="Excel.Sheet.12">
                  <p:embed/>
                  <p:pic>
                    <p:nvPicPr>
                      <p:cNvPr id="17" name="개체 16">
                        <a:extLst>
                          <a:ext uri="{FF2B5EF4-FFF2-40B4-BE49-F238E27FC236}">
                            <a16:creationId xmlns:a16="http://schemas.microsoft.com/office/drawing/2014/main" id="{72AA4628-34E3-4A51-A8DE-9C57921770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6939" y="2986451"/>
                        <a:ext cx="1755848" cy="16262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9967683-B4C6-4C4C-9B5E-83B1873164E2}"/>
              </a:ext>
            </a:extLst>
          </p:cNvPr>
          <p:cNvSpPr txBox="1"/>
          <p:nvPr/>
        </p:nvSpPr>
        <p:spPr>
          <a:xfrm>
            <a:off x="3654094" y="2617119"/>
            <a:ext cx="1435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3x3x</a:t>
            </a:r>
            <a:r>
              <a:rPr lang="en-US" altLang="ko-KR" b="1" dirty="0">
                <a:solidFill>
                  <a:srgbClr val="0000FF"/>
                </a:solidFill>
              </a:rPr>
              <a:t>1</a:t>
            </a:r>
            <a:r>
              <a:rPr lang="en-US" altLang="ko-KR" b="1" dirty="0"/>
              <a:t> filter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A6E8F8-F139-4AD0-9D7F-16DFEC7C8B68}"/>
              </a:ext>
            </a:extLst>
          </p:cNvPr>
          <p:cNvSpPr txBox="1"/>
          <p:nvPr/>
        </p:nvSpPr>
        <p:spPr>
          <a:xfrm>
            <a:off x="2270760" y="1798555"/>
            <a:ext cx="428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FF"/>
                </a:solidFill>
              </a:rPr>
              <a:t>입력 이미지와 필터의 채널은 같아야 함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59168F2-F415-44B5-9BA8-FA9F663BE166}"/>
              </a:ext>
            </a:extLst>
          </p:cNvPr>
          <p:cNvCxnSpPr>
            <a:cxnSpLocks/>
            <a:stCxn id="11" idx="2"/>
            <a:endCxn id="10" idx="0"/>
          </p:cNvCxnSpPr>
          <p:nvPr/>
        </p:nvCxnSpPr>
        <p:spPr>
          <a:xfrm flipH="1">
            <a:off x="4371887" y="2167887"/>
            <a:ext cx="42249" cy="44923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D62A2B8-38B4-4C7B-83A5-CD25064AE37E}"/>
              </a:ext>
            </a:extLst>
          </p:cNvPr>
          <p:cNvCxnSpPr>
            <a:cxnSpLocks/>
            <a:stCxn id="11" idx="1"/>
            <a:endCxn id="6" idx="0"/>
          </p:cNvCxnSpPr>
          <p:nvPr/>
        </p:nvCxnSpPr>
        <p:spPr>
          <a:xfrm flipH="1">
            <a:off x="1674863" y="1983221"/>
            <a:ext cx="595897" cy="41079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968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78277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Networks - Convolution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5288627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2D </a:t>
            </a:r>
            <a:r>
              <a:rPr lang="ko-KR" altLang="en-US" b="1" dirty="0"/>
              <a:t>이미지 입력에 대한 </a:t>
            </a:r>
            <a:r>
              <a:rPr lang="en-US" altLang="ko-KR" b="1" dirty="0"/>
              <a:t>convolution </a:t>
            </a:r>
            <a:r>
              <a:rPr lang="ko-KR" altLang="en-US" b="1" dirty="0"/>
              <a:t>연산 예시</a:t>
            </a:r>
            <a:endParaRPr lang="en-US" altLang="ko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96A2E3-3556-4176-9379-0564A2092B41}"/>
              </a:ext>
            </a:extLst>
          </p:cNvPr>
          <p:cNvSpPr txBox="1"/>
          <p:nvPr/>
        </p:nvSpPr>
        <p:spPr>
          <a:xfrm>
            <a:off x="911673" y="5208060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Input</a:t>
            </a:r>
            <a:r>
              <a:rPr lang="ko-KR" altLang="en-US" b="1" dirty="0"/>
              <a:t> </a:t>
            </a:r>
            <a:r>
              <a:rPr lang="en-US" altLang="ko-KR" b="1" dirty="0"/>
              <a:t>image</a:t>
            </a:r>
            <a:endParaRPr lang="ko-KR" altLang="en-US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1DF65BD-8029-439D-93D5-86465EFC3798}"/>
              </a:ext>
            </a:extLst>
          </p:cNvPr>
          <p:cNvSpPr/>
          <p:nvPr/>
        </p:nvSpPr>
        <p:spPr>
          <a:xfrm>
            <a:off x="796939" y="3583609"/>
            <a:ext cx="1306181" cy="118930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6C4B4263-B1CD-4251-9632-0846BA609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8628295"/>
              </p:ext>
            </p:extLst>
          </p:nvPr>
        </p:nvGraphicFramePr>
        <p:xfrm>
          <a:off x="796939" y="3583608"/>
          <a:ext cx="1755848" cy="1626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946323" imgH="876144" progId="Excel.Sheet.12">
                  <p:embed/>
                </p:oleObj>
              </mc:Choice>
              <mc:Fallback>
                <p:oleObj name="Worksheet" r:id="rId3" imgW="946323" imgH="876144" progId="Excel.Sheet.12">
                  <p:embed/>
                  <p:pic>
                    <p:nvPicPr>
                      <p:cNvPr id="17" name="개체 16">
                        <a:extLst>
                          <a:ext uri="{FF2B5EF4-FFF2-40B4-BE49-F238E27FC236}">
                            <a16:creationId xmlns:a16="http://schemas.microsoft.com/office/drawing/2014/main" id="{72AA4628-34E3-4A51-A8DE-9C57921770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6939" y="3583608"/>
                        <a:ext cx="1755848" cy="16262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774448A-9B3B-44B8-B49D-7CB0B5634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2820" y="1446545"/>
            <a:ext cx="1301100" cy="1208987"/>
          </a:xfrm>
          <a:prstGeom prst="rect">
            <a:avLst/>
          </a:prstGeom>
        </p:spPr>
      </p:pic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E4902FEE-B28B-4FF2-A9ED-3FFDC351FB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35858"/>
              </p:ext>
            </p:extLst>
          </p:nvPr>
        </p:nvGraphicFramePr>
        <p:xfrm>
          <a:off x="6529379" y="1240572"/>
          <a:ext cx="1755848" cy="1626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946323" imgH="876144" progId="Excel.Sheet.12">
                  <p:embed/>
                </p:oleObj>
              </mc:Choice>
              <mc:Fallback>
                <p:oleObj name="Worksheet" r:id="rId6" imgW="946323" imgH="876144" progId="Excel.Sheet.12">
                  <p:embed/>
                  <p:pic>
                    <p:nvPicPr>
                      <p:cNvPr id="19" name="개체 18">
                        <a:extLst>
                          <a:ext uri="{FF2B5EF4-FFF2-40B4-BE49-F238E27FC236}">
                            <a16:creationId xmlns:a16="http://schemas.microsoft.com/office/drawing/2014/main" id="{42A2579E-A087-436B-A031-5921D4033A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29379" y="1240572"/>
                        <a:ext cx="1755848" cy="16262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E8A7398-F749-4F3A-ABE7-B36E15980682}"/>
              </a:ext>
            </a:extLst>
          </p:cNvPr>
          <p:cNvSpPr txBox="1"/>
          <p:nvPr/>
        </p:nvSpPr>
        <p:spPr>
          <a:xfrm>
            <a:off x="8653020" y="2343716"/>
            <a:ext cx="785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Conv.</a:t>
            </a:r>
          </a:p>
          <a:p>
            <a:pPr algn="ctr"/>
            <a:r>
              <a:rPr lang="ko-KR" altLang="en-US" b="1" dirty="0">
                <a:solidFill>
                  <a:srgbClr val="0000FF"/>
                </a:solidFill>
              </a:rPr>
              <a:t>연산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5C3C37-CD82-4335-8C7E-A6AC32F5A2C1}"/>
              </a:ext>
            </a:extLst>
          </p:cNvPr>
          <p:cNvSpPr txBox="1"/>
          <p:nvPr/>
        </p:nvSpPr>
        <p:spPr>
          <a:xfrm>
            <a:off x="8848234" y="1697385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*</a:t>
            </a:r>
            <a:endParaRPr lang="ko-KR" altLang="en-US" sz="3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2A5EDF-169F-4946-B506-347BC651BD56}"/>
              </a:ext>
            </a:extLst>
          </p:cNvPr>
          <p:cNvSpPr txBox="1"/>
          <p:nvPr/>
        </p:nvSpPr>
        <p:spPr>
          <a:xfrm>
            <a:off x="6644113" y="2868127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Input</a:t>
            </a:r>
            <a:r>
              <a:rPr lang="ko-KR" altLang="en-US" b="1" dirty="0"/>
              <a:t> </a:t>
            </a:r>
            <a:r>
              <a:rPr lang="en-US" altLang="ko-KR" b="1" dirty="0"/>
              <a:t>image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DCE915-A3CA-4BD2-8927-BC1DE0413687}"/>
              </a:ext>
            </a:extLst>
          </p:cNvPr>
          <p:cNvSpPr txBox="1"/>
          <p:nvPr/>
        </p:nvSpPr>
        <p:spPr>
          <a:xfrm>
            <a:off x="9550802" y="2868127"/>
            <a:ext cx="1685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Filter (Kernel)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CFFC55-CC24-4147-9B6F-3A93F87EC7D6}"/>
              </a:ext>
            </a:extLst>
          </p:cNvPr>
          <p:cNvSpPr txBox="1"/>
          <p:nvPr/>
        </p:nvSpPr>
        <p:spPr>
          <a:xfrm>
            <a:off x="2819400" y="4010918"/>
            <a:ext cx="7101624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Output</a:t>
            </a:r>
            <a:r>
              <a:rPr lang="en-US" altLang="ko-KR" dirty="0"/>
              <a:t> = 1x2 + 2x0 + 3x1 + 0x0 + 1x1 + 2x2 + 3x1 + 0x0 + 1x2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   = 15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6F7D7C9-5C8F-4B99-852B-3AA6942E24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9218" y="5208060"/>
            <a:ext cx="864221" cy="81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59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78277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Networks - Convolution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5288627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2D </a:t>
            </a:r>
            <a:r>
              <a:rPr lang="ko-KR" altLang="en-US" b="1" dirty="0"/>
              <a:t>이미지 입력에 대한 </a:t>
            </a:r>
            <a:r>
              <a:rPr lang="en-US" altLang="ko-KR" b="1" dirty="0"/>
              <a:t>convolution </a:t>
            </a:r>
            <a:r>
              <a:rPr lang="ko-KR" altLang="en-US" b="1" dirty="0"/>
              <a:t>연산 예시</a:t>
            </a:r>
            <a:endParaRPr lang="en-US" altLang="ko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0E0D4F-E2CF-41AE-A279-F191A017EFE8}"/>
              </a:ext>
            </a:extLst>
          </p:cNvPr>
          <p:cNvSpPr txBox="1"/>
          <p:nvPr/>
        </p:nvSpPr>
        <p:spPr>
          <a:xfrm>
            <a:off x="911673" y="5208060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Input</a:t>
            </a:r>
            <a:r>
              <a:rPr lang="ko-KR" altLang="en-US" b="1" dirty="0"/>
              <a:t> </a:t>
            </a:r>
            <a:r>
              <a:rPr lang="en-US" altLang="ko-KR" b="1" dirty="0"/>
              <a:t>image</a:t>
            </a:r>
            <a:endParaRPr lang="ko-KR" altLang="en-US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203E1A-A866-4D1E-A88F-999511882875}"/>
              </a:ext>
            </a:extLst>
          </p:cNvPr>
          <p:cNvSpPr/>
          <p:nvPr/>
        </p:nvSpPr>
        <p:spPr>
          <a:xfrm>
            <a:off x="796939" y="3583609"/>
            <a:ext cx="1306181" cy="118930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C69AD3F8-5960-412F-862E-AFD7E63C5F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251607"/>
              </p:ext>
            </p:extLst>
          </p:nvPr>
        </p:nvGraphicFramePr>
        <p:xfrm>
          <a:off x="796939" y="3583608"/>
          <a:ext cx="1755848" cy="1626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946323" imgH="876144" progId="Excel.Sheet.12">
                  <p:embed/>
                </p:oleObj>
              </mc:Choice>
              <mc:Fallback>
                <p:oleObj name="Worksheet" r:id="rId3" imgW="946323" imgH="876144" progId="Excel.Sheet.12">
                  <p:embed/>
                  <p:pic>
                    <p:nvPicPr>
                      <p:cNvPr id="7" name="개체 6">
                        <a:extLst>
                          <a:ext uri="{FF2B5EF4-FFF2-40B4-BE49-F238E27FC236}">
                            <a16:creationId xmlns:a16="http://schemas.microsoft.com/office/drawing/2014/main" id="{6C4B4263-B1CD-4251-9632-0846BA609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6939" y="3583608"/>
                        <a:ext cx="1755848" cy="16262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991C26F-B7B6-4B89-8922-9BB40559042B}"/>
              </a:ext>
            </a:extLst>
          </p:cNvPr>
          <p:cNvSpPr/>
          <p:nvPr/>
        </p:nvSpPr>
        <p:spPr>
          <a:xfrm>
            <a:off x="4098939" y="4020521"/>
            <a:ext cx="1306181" cy="118930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ACE8AD56-A9EE-4B9D-BCF8-09DD0EB821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9222613"/>
              </p:ext>
            </p:extLst>
          </p:nvPr>
        </p:nvGraphicFramePr>
        <p:xfrm>
          <a:off x="3656979" y="3583608"/>
          <a:ext cx="1755848" cy="1626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946323" imgH="876144" progId="Excel.Sheet.12">
                  <p:embed/>
                </p:oleObj>
              </mc:Choice>
              <mc:Fallback>
                <p:oleObj name="Worksheet" r:id="rId5" imgW="946323" imgH="876144" progId="Excel.Sheet.12">
                  <p:embed/>
                  <p:pic>
                    <p:nvPicPr>
                      <p:cNvPr id="26" name="개체 25">
                        <a:extLst>
                          <a:ext uri="{FF2B5EF4-FFF2-40B4-BE49-F238E27FC236}">
                            <a16:creationId xmlns:a16="http://schemas.microsoft.com/office/drawing/2014/main" id="{C8E8C5CA-29D8-4723-9401-E50A14F039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56979" y="3583608"/>
                        <a:ext cx="1755848" cy="16262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49FBABB8-2CAF-4903-AC63-7B071A3AAEE3}"/>
              </a:ext>
            </a:extLst>
          </p:cNvPr>
          <p:cNvSpPr/>
          <p:nvPr/>
        </p:nvSpPr>
        <p:spPr>
          <a:xfrm>
            <a:off x="6517019" y="4020521"/>
            <a:ext cx="1306181" cy="118930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9BA8EE57-B37E-41AC-B084-E277BE1D1F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4136293"/>
              </p:ext>
            </p:extLst>
          </p:nvPr>
        </p:nvGraphicFramePr>
        <p:xfrm>
          <a:off x="6517019" y="3583608"/>
          <a:ext cx="1755848" cy="1626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946323" imgH="876144" progId="Excel.Sheet.12">
                  <p:embed/>
                </p:oleObj>
              </mc:Choice>
              <mc:Fallback>
                <p:oleObj name="Worksheet" r:id="rId6" imgW="946323" imgH="876144" progId="Excel.Sheet.12">
                  <p:embed/>
                  <p:pic>
                    <p:nvPicPr>
                      <p:cNvPr id="28" name="개체 27">
                        <a:extLst>
                          <a:ext uri="{FF2B5EF4-FFF2-40B4-BE49-F238E27FC236}">
                            <a16:creationId xmlns:a16="http://schemas.microsoft.com/office/drawing/2014/main" id="{A65D8E0A-BC43-4492-9846-5622F72BD3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17019" y="3583608"/>
                        <a:ext cx="1755848" cy="16262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CE3E7AC1-5FDF-40B9-9470-516D0E8B536C}"/>
              </a:ext>
            </a:extLst>
          </p:cNvPr>
          <p:cNvSpPr/>
          <p:nvPr/>
        </p:nvSpPr>
        <p:spPr>
          <a:xfrm>
            <a:off x="9819019" y="4020521"/>
            <a:ext cx="1306181" cy="118930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개체 12">
            <a:extLst>
              <a:ext uri="{FF2B5EF4-FFF2-40B4-BE49-F238E27FC236}">
                <a16:creationId xmlns:a16="http://schemas.microsoft.com/office/drawing/2014/main" id="{F285DA1F-5214-4EC0-9104-73AFD0D01B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165002"/>
              </p:ext>
            </p:extLst>
          </p:nvPr>
        </p:nvGraphicFramePr>
        <p:xfrm>
          <a:off x="9377059" y="3583608"/>
          <a:ext cx="1755848" cy="1626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946323" imgH="876144" progId="Excel.Sheet.12">
                  <p:embed/>
                </p:oleObj>
              </mc:Choice>
              <mc:Fallback>
                <p:oleObj name="Worksheet" r:id="rId7" imgW="946323" imgH="876144" progId="Excel.Sheet.12">
                  <p:embed/>
                  <p:pic>
                    <p:nvPicPr>
                      <p:cNvPr id="31" name="개체 30">
                        <a:extLst>
                          <a:ext uri="{FF2B5EF4-FFF2-40B4-BE49-F238E27FC236}">
                            <a16:creationId xmlns:a16="http://schemas.microsoft.com/office/drawing/2014/main" id="{9FC14FFD-5842-48E9-9C58-434710FE0A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377059" y="3583608"/>
                        <a:ext cx="1755848" cy="16262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93CEE7F5-D8F4-4A79-972D-349EA8CB8A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2820" y="1446545"/>
            <a:ext cx="1301100" cy="1208987"/>
          </a:xfrm>
          <a:prstGeom prst="rect">
            <a:avLst/>
          </a:prstGeom>
        </p:spPr>
      </p:pic>
      <p:graphicFrame>
        <p:nvGraphicFramePr>
          <p:cNvPr id="15" name="개체 14">
            <a:extLst>
              <a:ext uri="{FF2B5EF4-FFF2-40B4-BE49-F238E27FC236}">
                <a16:creationId xmlns:a16="http://schemas.microsoft.com/office/drawing/2014/main" id="{616038A5-206D-4AEE-9ACF-1653997719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886732"/>
              </p:ext>
            </p:extLst>
          </p:nvPr>
        </p:nvGraphicFramePr>
        <p:xfrm>
          <a:off x="6529379" y="1240572"/>
          <a:ext cx="1755848" cy="1626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9" imgW="946323" imgH="876144" progId="Excel.Sheet.12">
                  <p:embed/>
                </p:oleObj>
              </mc:Choice>
              <mc:Fallback>
                <p:oleObj name="Worksheet" r:id="rId9" imgW="946323" imgH="876144" progId="Excel.Sheet.12">
                  <p:embed/>
                  <p:pic>
                    <p:nvPicPr>
                      <p:cNvPr id="9" name="개체 8">
                        <a:extLst>
                          <a:ext uri="{FF2B5EF4-FFF2-40B4-BE49-F238E27FC236}">
                            <a16:creationId xmlns:a16="http://schemas.microsoft.com/office/drawing/2014/main" id="{E4902FEE-B28B-4FF2-A9ED-3FFDC351FB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29379" y="1240572"/>
                        <a:ext cx="1755848" cy="16262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DEEF8A5-4EA7-4932-935E-227A3AC74379}"/>
              </a:ext>
            </a:extLst>
          </p:cNvPr>
          <p:cNvSpPr txBox="1"/>
          <p:nvPr/>
        </p:nvSpPr>
        <p:spPr>
          <a:xfrm>
            <a:off x="8653020" y="2343716"/>
            <a:ext cx="785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Conv.</a:t>
            </a:r>
          </a:p>
          <a:p>
            <a:pPr algn="ctr"/>
            <a:r>
              <a:rPr lang="ko-KR" altLang="en-US" b="1" dirty="0">
                <a:solidFill>
                  <a:srgbClr val="0000FF"/>
                </a:solidFill>
              </a:rPr>
              <a:t>연산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32E23E-34A6-47BB-B60D-CE6DD17B6871}"/>
              </a:ext>
            </a:extLst>
          </p:cNvPr>
          <p:cNvSpPr txBox="1"/>
          <p:nvPr/>
        </p:nvSpPr>
        <p:spPr>
          <a:xfrm>
            <a:off x="8848234" y="1697385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*</a:t>
            </a:r>
            <a:endParaRPr lang="ko-KR" altLang="en-US" sz="36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D6DBBE-61BE-4EB1-B370-F0501D2C36A0}"/>
              </a:ext>
            </a:extLst>
          </p:cNvPr>
          <p:cNvSpPr txBox="1"/>
          <p:nvPr/>
        </p:nvSpPr>
        <p:spPr>
          <a:xfrm>
            <a:off x="6644113" y="2868127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Input</a:t>
            </a:r>
            <a:r>
              <a:rPr lang="ko-KR" altLang="en-US" b="1" dirty="0"/>
              <a:t> </a:t>
            </a:r>
            <a:r>
              <a:rPr lang="en-US" altLang="ko-KR" b="1" dirty="0"/>
              <a:t>image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964157-939F-4A35-94E8-136389F49322}"/>
              </a:ext>
            </a:extLst>
          </p:cNvPr>
          <p:cNvSpPr txBox="1"/>
          <p:nvPr/>
        </p:nvSpPr>
        <p:spPr>
          <a:xfrm>
            <a:off x="9550802" y="2868127"/>
            <a:ext cx="1685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Filter (Kernel)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DB9ADC-3613-4A12-ABDD-A21CCAD89F8E}"/>
              </a:ext>
            </a:extLst>
          </p:cNvPr>
          <p:cNvSpPr txBox="1"/>
          <p:nvPr/>
        </p:nvSpPr>
        <p:spPr>
          <a:xfrm>
            <a:off x="3771713" y="5208060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Input</a:t>
            </a:r>
            <a:r>
              <a:rPr lang="ko-KR" altLang="en-US" b="1" dirty="0"/>
              <a:t> </a:t>
            </a:r>
            <a:r>
              <a:rPr lang="en-US" altLang="ko-KR" b="1" dirty="0"/>
              <a:t>image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4D4091-72D7-4C6B-9FDB-2D5EEBC536BF}"/>
              </a:ext>
            </a:extLst>
          </p:cNvPr>
          <p:cNvSpPr txBox="1"/>
          <p:nvPr/>
        </p:nvSpPr>
        <p:spPr>
          <a:xfrm>
            <a:off x="6631753" y="5208060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Input</a:t>
            </a:r>
            <a:r>
              <a:rPr lang="ko-KR" altLang="en-US" b="1" dirty="0"/>
              <a:t> </a:t>
            </a:r>
            <a:r>
              <a:rPr lang="en-US" altLang="ko-KR" b="1" dirty="0"/>
              <a:t>image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4920A6-CF5D-4367-8052-3A241FFA80D7}"/>
              </a:ext>
            </a:extLst>
          </p:cNvPr>
          <p:cNvSpPr txBox="1"/>
          <p:nvPr/>
        </p:nvSpPr>
        <p:spPr>
          <a:xfrm>
            <a:off x="9491793" y="5208060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Input</a:t>
            </a:r>
            <a:r>
              <a:rPr lang="ko-KR" altLang="en-US" b="1" dirty="0"/>
              <a:t> </a:t>
            </a:r>
            <a:r>
              <a:rPr lang="en-US" altLang="ko-KR" b="1" dirty="0"/>
              <a:t>image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15287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78277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Networks - Convolution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5288627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2D </a:t>
            </a:r>
            <a:r>
              <a:rPr lang="ko-KR" altLang="en-US" b="1" dirty="0"/>
              <a:t>이미지 입력에 대한 </a:t>
            </a:r>
            <a:r>
              <a:rPr lang="en-US" altLang="ko-KR" b="1" dirty="0"/>
              <a:t>convolution </a:t>
            </a:r>
            <a:r>
              <a:rPr lang="ko-KR" altLang="en-US" b="1" dirty="0"/>
              <a:t>연산 예시</a:t>
            </a:r>
            <a:endParaRPr lang="en-US" altLang="ko-KR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203E1A-A866-4D1E-A88F-999511882875}"/>
              </a:ext>
            </a:extLst>
          </p:cNvPr>
          <p:cNvSpPr/>
          <p:nvPr/>
        </p:nvSpPr>
        <p:spPr>
          <a:xfrm>
            <a:off x="796939" y="3583609"/>
            <a:ext cx="1306181" cy="118930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C69AD3F8-5960-412F-862E-AFD7E63C5F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8132638"/>
              </p:ext>
            </p:extLst>
          </p:nvPr>
        </p:nvGraphicFramePr>
        <p:xfrm>
          <a:off x="796939" y="3583608"/>
          <a:ext cx="1755848" cy="1626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946323" imgH="876144" progId="Excel.Sheet.12">
                  <p:embed/>
                </p:oleObj>
              </mc:Choice>
              <mc:Fallback>
                <p:oleObj name="Worksheet" r:id="rId3" imgW="946323" imgH="876144" progId="Excel.Sheet.12">
                  <p:embed/>
                  <p:pic>
                    <p:nvPicPr>
                      <p:cNvPr id="7" name="개체 6">
                        <a:extLst>
                          <a:ext uri="{FF2B5EF4-FFF2-40B4-BE49-F238E27FC236}">
                            <a16:creationId xmlns:a16="http://schemas.microsoft.com/office/drawing/2014/main" id="{C69AD3F8-5960-412F-862E-AFD7E63C5F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6939" y="3583608"/>
                        <a:ext cx="1755848" cy="16262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991C26F-B7B6-4B89-8922-9BB40559042B}"/>
              </a:ext>
            </a:extLst>
          </p:cNvPr>
          <p:cNvSpPr/>
          <p:nvPr/>
        </p:nvSpPr>
        <p:spPr>
          <a:xfrm>
            <a:off x="4098939" y="4020521"/>
            <a:ext cx="1306181" cy="118930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ACE8AD56-A9EE-4B9D-BCF8-09DD0EB821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6979" y="3583608"/>
          <a:ext cx="1755848" cy="1626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946323" imgH="876144" progId="Excel.Sheet.12">
                  <p:embed/>
                </p:oleObj>
              </mc:Choice>
              <mc:Fallback>
                <p:oleObj name="Worksheet" r:id="rId5" imgW="946323" imgH="876144" progId="Excel.Sheet.12">
                  <p:embed/>
                  <p:pic>
                    <p:nvPicPr>
                      <p:cNvPr id="9" name="개체 8">
                        <a:extLst>
                          <a:ext uri="{FF2B5EF4-FFF2-40B4-BE49-F238E27FC236}">
                            <a16:creationId xmlns:a16="http://schemas.microsoft.com/office/drawing/2014/main" id="{ACE8AD56-A9EE-4B9D-BCF8-09DD0EB821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56979" y="3583608"/>
                        <a:ext cx="1755848" cy="16262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49FBABB8-2CAF-4903-AC63-7B071A3AAEE3}"/>
              </a:ext>
            </a:extLst>
          </p:cNvPr>
          <p:cNvSpPr/>
          <p:nvPr/>
        </p:nvSpPr>
        <p:spPr>
          <a:xfrm>
            <a:off x="6517019" y="4020521"/>
            <a:ext cx="1306181" cy="118930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9BA8EE57-B37E-41AC-B084-E277BE1D1F2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17019" y="3583608"/>
          <a:ext cx="1755848" cy="1626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946323" imgH="876144" progId="Excel.Sheet.12">
                  <p:embed/>
                </p:oleObj>
              </mc:Choice>
              <mc:Fallback>
                <p:oleObj name="Worksheet" r:id="rId6" imgW="946323" imgH="876144" progId="Excel.Sheet.12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9BA8EE57-B37E-41AC-B084-E277BE1D1F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17019" y="3583608"/>
                        <a:ext cx="1755848" cy="16262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CE3E7AC1-5FDF-40B9-9470-516D0E8B536C}"/>
              </a:ext>
            </a:extLst>
          </p:cNvPr>
          <p:cNvSpPr/>
          <p:nvPr/>
        </p:nvSpPr>
        <p:spPr>
          <a:xfrm>
            <a:off x="9819019" y="4020521"/>
            <a:ext cx="1306181" cy="118930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개체 12">
            <a:extLst>
              <a:ext uri="{FF2B5EF4-FFF2-40B4-BE49-F238E27FC236}">
                <a16:creationId xmlns:a16="http://schemas.microsoft.com/office/drawing/2014/main" id="{F285DA1F-5214-4EC0-9104-73AFD0D01B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377059" y="3583608"/>
          <a:ext cx="1755848" cy="1626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946323" imgH="876144" progId="Excel.Sheet.12">
                  <p:embed/>
                </p:oleObj>
              </mc:Choice>
              <mc:Fallback>
                <p:oleObj name="Worksheet" r:id="rId7" imgW="946323" imgH="876144" progId="Excel.Sheet.12">
                  <p:embed/>
                  <p:pic>
                    <p:nvPicPr>
                      <p:cNvPr id="13" name="개체 12">
                        <a:extLst>
                          <a:ext uri="{FF2B5EF4-FFF2-40B4-BE49-F238E27FC236}">
                            <a16:creationId xmlns:a16="http://schemas.microsoft.com/office/drawing/2014/main" id="{F285DA1F-5214-4EC0-9104-73AFD0D01B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377059" y="3583608"/>
                        <a:ext cx="1755848" cy="16262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93CEE7F5-D8F4-4A79-972D-349EA8CB8A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2820" y="1446545"/>
            <a:ext cx="1301100" cy="1208987"/>
          </a:xfrm>
          <a:prstGeom prst="rect">
            <a:avLst/>
          </a:prstGeom>
        </p:spPr>
      </p:pic>
      <p:graphicFrame>
        <p:nvGraphicFramePr>
          <p:cNvPr id="15" name="개체 14">
            <a:extLst>
              <a:ext uri="{FF2B5EF4-FFF2-40B4-BE49-F238E27FC236}">
                <a16:creationId xmlns:a16="http://schemas.microsoft.com/office/drawing/2014/main" id="{616038A5-206D-4AEE-9ACF-16539977193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29379" y="1240572"/>
          <a:ext cx="1755848" cy="1626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9" imgW="946323" imgH="876144" progId="Excel.Sheet.12">
                  <p:embed/>
                </p:oleObj>
              </mc:Choice>
              <mc:Fallback>
                <p:oleObj name="Worksheet" r:id="rId9" imgW="946323" imgH="876144" progId="Excel.Sheet.12">
                  <p:embed/>
                  <p:pic>
                    <p:nvPicPr>
                      <p:cNvPr id="15" name="개체 14">
                        <a:extLst>
                          <a:ext uri="{FF2B5EF4-FFF2-40B4-BE49-F238E27FC236}">
                            <a16:creationId xmlns:a16="http://schemas.microsoft.com/office/drawing/2014/main" id="{616038A5-206D-4AEE-9ACF-1653997719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29379" y="1240572"/>
                        <a:ext cx="1755848" cy="16262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DEEF8A5-4EA7-4932-935E-227A3AC74379}"/>
              </a:ext>
            </a:extLst>
          </p:cNvPr>
          <p:cNvSpPr txBox="1"/>
          <p:nvPr/>
        </p:nvSpPr>
        <p:spPr>
          <a:xfrm>
            <a:off x="8653020" y="2343716"/>
            <a:ext cx="785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Conv.</a:t>
            </a:r>
          </a:p>
          <a:p>
            <a:pPr algn="ctr"/>
            <a:r>
              <a:rPr lang="ko-KR" altLang="en-US" b="1" dirty="0">
                <a:solidFill>
                  <a:srgbClr val="0000FF"/>
                </a:solidFill>
              </a:rPr>
              <a:t>연산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32E23E-34A6-47BB-B60D-CE6DD17B6871}"/>
              </a:ext>
            </a:extLst>
          </p:cNvPr>
          <p:cNvSpPr txBox="1"/>
          <p:nvPr/>
        </p:nvSpPr>
        <p:spPr>
          <a:xfrm>
            <a:off x="8848234" y="1697385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*</a:t>
            </a:r>
            <a:endParaRPr lang="ko-KR" altLang="en-US" sz="36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D6DBBE-61BE-4EB1-B370-F0501D2C36A0}"/>
              </a:ext>
            </a:extLst>
          </p:cNvPr>
          <p:cNvSpPr txBox="1"/>
          <p:nvPr/>
        </p:nvSpPr>
        <p:spPr>
          <a:xfrm>
            <a:off x="6644113" y="2868127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Input</a:t>
            </a:r>
            <a:r>
              <a:rPr lang="ko-KR" altLang="en-US" b="1" dirty="0"/>
              <a:t> </a:t>
            </a:r>
            <a:r>
              <a:rPr lang="en-US" altLang="ko-KR" b="1" dirty="0"/>
              <a:t>image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964157-939F-4A35-94E8-136389F49322}"/>
              </a:ext>
            </a:extLst>
          </p:cNvPr>
          <p:cNvSpPr txBox="1"/>
          <p:nvPr/>
        </p:nvSpPr>
        <p:spPr>
          <a:xfrm>
            <a:off x="9550802" y="2868127"/>
            <a:ext cx="1685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Filter (Kernel)</a:t>
            </a:r>
            <a:endParaRPr lang="ko-KR" altLang="en-US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71A0CA2-F157-40C6-97B9-5A2002EDBC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2753" y="5537614"/>
            <a:ext cx="864221" cy="81873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425B889-8386-4F96-AAE3-98F5F161AA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02793" y="5537613"/>
            <a:ext cx="864220" cy="80736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74C2F45-5150-4B48-8E6F-01C64D7F12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75193" y="5548987"/>
            <a:ext cx="864220" cy="80736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216A535-D24F-4CF8-9CB6-58D51347DB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35233" y="5548987"/>
            <a:ext cx="864219" cy="807362"/>
          </a:xfrm>
          <a:prstGeom prst="rect">
            <a:avLst/>
          </a:prstGeom>
        </p:spPr>
      </p:pic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6179600C-AD7A-4512-ABA3-A9F8408164EB}"/>
              </a:ext>
            </a:extLst>
          </p:cNvPr>
          <p:cNvSpPr/>
          <p:nvPr/>
        </p:nvSpPr>
        <p:spPr>
          <a:xfrm>
            <a:off x="1494455" y="5274868"/>
            <a:ext cx="360817" cy="19770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D2AF7071-9D45-4DA9-83AB-72486038D188}"/>
              </a:ext>
            </a:extLst>
          </p:cNvPr>
          <p:cNvSpPr/>
          <p:nvPr/>
        </p:nvSpPr>
        <p:spPr>
          <a:xfrm>
            <a:off x="4354494" y="5274868"/>
            <a:ext cx="360817" cy="19770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23615131-1137-4941-8EAB-50EEBBAB70ED}"/>
              </a:ext>
            </a:extLst>
          </p:cNvPr>
          <p:cNvSpPr/>
          <p:nvPr/>
        </p:nvSpPr>
        <p:spPr>
          <a:xfrm>
            <a:off x="7226894" y="5274868"/>
            <a:ext cx="360817" cy="19770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74066CF3-2992-42BA-A3FA-7F33406A0F12}"/>
              </a:ext>
            </a:extLst>
          </p:cNvPr>
          <p:cNvSpPr/>
          <p:nvPr/>
        </p:nvSpPr>
        <p:spPr>
          <a:xfrm>
            <a:off x="10086933" y="5274868"/>
            <a:ext cx="360817" cy="19770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350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78277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Networks - Convolution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5288627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2D </a:t>
            </a:r>
            <a:r>
              <a:rPr lang="ko-KR" altLang="en-US" b="1" dirty="0"/>
              <a:t>이미지 입력에 대한 </a:t>
            </a:r>
            <a:r>
              <a:rPr lang="en-US" altLang="ko-KR" b="1" dirty="0"/>
              <a:t>convolution </a:t>
            </a:r>
            <a:r>
              <a:rPr lang="ko-KR" altLang="en-US" b="1" dirty="0"/>
              <a:t>연산 예시</a:t>
            </a:r>
            <a:endParaRPr lang="en-US" altLang="ko-KR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3CEE7F5-D8F4-4A79-972D-349EA8CB8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360" y="3104995"/>
            <a:ext cx="1301100" cy="1208987"/>
          </a:xfrm>
          <a:prstGeom prst="rect">
            <a:avLst/>
          </a:prstGeom>
        </p:spPr>
      </p:pic>
      <p:graphicFrame>
        <p:nvGraphicFramePr>
          <p:cNvPr id="15" name="개체 14">
            <a:extLst>
              <a:ext uri="{FF2B5EF4-FFF2-40B4-BE49-F238E27FC236}">
                <a16:creationId xmlns:a16="http://schemas.microsoft.com/office/drawing/2014/main" id="{616038A5-206D-4AEE-9ACF-1653997719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1674259"/>
              </p:ext>
            </p:extLst>
          </p:nvPr>
        </p:nvGraphicFramePr>
        <p:xfrm>
          <a:off x="1799919" y="2896377"/>
          <a:ext cx="1755848" cy="1626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946323" imgH="876144" progId="Excel.Sheet.12">
                  <p:embed/>
                </p:oleObj>
              </mc:Choice>
              <mc:Fallback>
                <p:oleObj name="Worksheet" r:id="rId4" imgW="946323" imgH="876144" progId="Excel.Sheet.12">
                  <p:embed/>
                  <p:pic>
                    <p:nvPicPr>
                      <p:cNvPr id="15" name="개체 14">
                        <a:extLst>
                          <a:ext uri="{FF2B5EF4-FFF2-40B4-BE49-F238E27FC236}">
                            <a16:creationId xmlns:a16="http://schemas.microsoft.com/office/drawing/2014/main" id="{616038A5-206D-4AEE-9ACF-1653997719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99919" y="2896377"/>
                        <a:ext cx="1755848" cy="16262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DEEF8A5-4EA7-4932-935E-227A3AC74379}"/>
              </a:ext>
            </a:extLst>
          </p:cNvPr>
          <p:cNvSpPr txBox="1"/>
          <p:nvPr/>
        </p:nvSpPr>
        <p:spPr>
          <a:xfrm>
            <a:off x="3923560" y="3999521"/>
            <a:ext cx="785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Conv.</a:t>
            </a:r>
          </a:p>
          <a:p>
            <a:pPr algn="ctr"/>
            <a:r>
              <a:rPr lang="ko-KR" altLang="en-US" b="1" dirty="0">
                <a:solidFill>
                  <a:srgbClr val="0000FF"/>
                </a:solidFill>
              </a:rPr>
              <a:t>연산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32E23E-34A6-47BB-B60D-CE6DD17B6871}"/>
              </a:ext>
            </a:extLst>
          </p:cNvPr>
          <p:cNvSpPr txBox="1"/>
          <p:nvPr/>
        </p:nvSpPr>
        <p:spPr>
          <a:xfrm>
            <a:off x="4118774" y="335319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*</a:t>
            </a:r>
            <a:endParaRPr lang="ko-KR" altLang="en-US" sz="36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D6DBBE-61BE-4EB1-B370-F0501D2C36A0}"/>
              </a:ext>
            </a:extLst>
          </p:cNvPr>
          <p:cNvSpPr txBox="1"/>
          <p:nvPr/>
        </p:nvSpPr>
        <p:spPr>
          <a:xfrm>
            <a:off x="1914653" y="4523932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Input</a:t>
            </a:r>
            <a:r>
              <a:rPr lang="ko-KR" altLang="en-US" b="1" dirty="0"/>
              <a:t> </a:t>
            </a:r>
            <a:r>
              <a:rPr lang="en-US" altLang="ko-KR" b="1" dirty="0"/>
              <a:t>image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964157-939F-4A35-94E8-136389F49322}"/>
              </a:ext>
            </a:extLst>
          </p:cNvPr>
          <p:cNvSpPr txBox="1"/>
          <p:nvPr/>
        </p:nvSpPr>
        <p:spPr>
          <a:xfrm>
            <a:off x="4821342" y="4523932"/>
            <a:ext cx="1685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Filter (Kernel)</a:t>
            </a:r>
            <a:endParaRPr lang="ko-KR" altLang="en-US" b="1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216A535-D24F-4CF8-9CB6-58D51347DB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2443" y="3305807"/>
            <a:ext cx="864219" cy="8073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0ECE899-A344-40DB-A502-5A34AFEA39CA}"/>
              </a:ext>
            </a:extLst>
          </p:cNvPr>
          <p:cNvSpPr txBox="1"/>
          <p:nvPr/>
        </p:nvSpPr>
        <p:spPr>
          <a:xfrm>
            <a:off x="8078625" y="4523932"/>
            <a:ext cx="2313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Output feature map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F2E7E630-D81E-4D24-A633-AF376AD6A48C}"/>
              </a:ext>
            </a:extLst>
          </p:cNvPr>
          <p:cNvSpPr/>
          <p:nvPr/>
        </p:nvSpPr>
        <p:spPr>
          <a:xfrm rot="16200000">
            <a:off x="7217435" y="3418577"/>
            <a:ext cx="527413" cy="58182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161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9A5AA-7FB3-456C-AFB0-F529B0BFD123}"/>
              </a:ext>
            </a:extLst>
          </p:cNvPr>
          <p:cNvSpPr txBox="1"/>
          <p:nvPr/>
        </p:nvSpPr>
        <p:spPr>
          <a:xfrm>
            <a:off x="1703388" y="2059339"/>
            <a:ext cx="4107215" cy="1419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/>
              <a:t>CNN </a:t>
            </a:r>
            <a:r>
              <a:rPr lang="ko-KR" altLang="en-US" sz="2000" b="1" dirty="0"/>
              <a:t>개요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/>
              <a:t>Convolution </a:t>
            </a:r>
            <a:r>
              <a:rPr lang="ko-KR" altLang="en-US" sz="2000" b="1" dirty="0"/>
              <a:t>연산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/>
              <a:t>3D </a:t>
            </a:r>
            <a:r>
              <a:rPr lang="ko-KR" altLang="en-US" sz="2000" b="1" dirty="0"/>
              <a:t>데이터의 </a:t>
            </a:r>
            <a:r>
              <a:rPr lang="en-US" altLang="ko-KR" sz="2000" b="1" dirty="0"/>
              <a:t>Convolution </a:t>
            </a:r>
            <a:r>
              <a:rPr lang="ko-KR" altLang="en-US" sz="2000" b="1" dirty="0"/>
              <a:t>연산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1500834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78277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Networks - Convolution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5288627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2D </a:t>
            </a:r>
            <a:r>
              <a:rPr lang="ko-KR" altLang="en-US" b="1" dirty="0"/>
              <a:t>이미지 입력에 대한 </a:t>
            </a:r>
            <a:r>
              <a:rPr lang="en-US" altLang="ko-KR" b="1" dirty="0"/>
              <a:t>convolution </a:t>
            </a:r>
            <a:r>
              <a:rPr lang="ko-KR" altLang="en-US" b="1" dirty="0"/>
              <a:t>연산 예시</a:t>
            </a:r>
            <a:endParaRPr lang="en-US" altLang="ko-KR" b="1" dirty="0"/>
          </a:p>
        </p:txBody>
      </p:sp>
      <p:pic>
        <p:nvPicPr>
          <p:cNvPr id="13" name="Picture 1043">
            <a:extLst>
              <a:ext uri="{FF2B5EF4-FFF2-40B4-BE49-F238E27FC236}">
                <a16:creationId xmlns:a16="http://schemas.microsoft.com/office/drawing/2014/main" id="{64415473-7C97-48B1-8DB0-F53D55D826D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883" y="1597641"/>
            <a:ext cx="6150234" cy="445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43BFA9-1165-441F-8CCE-F523BB056E1F}"/>
              </a:ext>
            </a:extLst>
          </p:cNvPr>
          <p:cNvSpPr txBox="1"/>
          <p:nvPr/>
        </p:nvSpPr>
        <p:spPr>
          <a:xfrm>
            <a:off x="3246022" y="5654452"/>
            <a:ext cx="2313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Output feature map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F03B46-4F22-4ADF-8E86-C7FFF77E0435}"/>
              </a:ext>
            </a:extLst>
          </p:cNvPr>
          <p:cNvSpPr txBox="1"/>
          <p:nvPr/>
        </p:nvSpPr>
        <p:spPr>
          <a:xfrm>
            <a:off x="6559229" y="5654452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Input image</a:t>
            </a:r>
            <a:endParaRPr lang="ko-KR" altLang="en-US" b="1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017CA93F-1653-4769-8D40-7C1063CC7E3E}"/>
              </a:ext>
            </a:extLst>
          </p:cNvPr>
          <p:cNvSpPr/>
          <p:nvPr/>
        </p:nvSpPr>
        <p:spPr>
          <a:xfrm rot="10800000">
            <a:off x="5782562" y="5702016"/>
            <a:ext cx="553582" cy="27420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198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78277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Networks - Convolution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5317481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Stride: Convolution </a:t>
            </a:r>
            <a:r>
              <a:rPr lang="ko-KR" altLang="en-US" b="1" dirty="0"/>
              <a:t>연산의 </a:t>
            </a:r>
            <a:r>
              <a:rPr lang="en-US" altLang="ko-KR" b="1" dirty="0"/>
              <a:t>step size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Stride</a:t>
            </a:r>
            <a:r>
              <a:rPr lang="ko-KR" altLang="en-US" sz="1600" dirty="0"/>
              <a:t>가 커질수록 </a:t>
            </a:r>
            <a:r>
              <a:rPr lang="en-US" altLang="ko-KR" sz="1600" dirty="0"/>
              <a:t>feature map</a:t>
            </a:r>
            <a:r>
              <a:rPr lang="ko-KR" altLang="en-US" sz="1600" dirty="0"/>
              <a:t>의 크기는 </a:t>
            </a:r>
            <a:r>
              <a:rPr lang="ko-KR" altLang="en-US" sz="1600" dirty="0" err="1"/>
              <a:t>작아짐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C5D553-BAC6-4F39-A615-0C92A5F9B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454" y="4642041"/>
            <a:ext cx="1417697" cy="132672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59DBB35-7B56-4900-A2E0-3F1218E2109A}"/>
              </a:ext>
            </a:extLst>
          </p:cNvPr>
          <p:cNvSpPr/>
          <p:nvPr/>
        </p:nvSpPr>
        <p:spPr>
          <a:xfrm>
            <a:off x="659524" y="4379569"/>
            <a:ext cx="859155" cy="8032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2402A-3BFD-4A0A-A0EF-AD9B0D231277}"/>
              </a:ext>
            </a:extLst>
          </p:cNvPr>
          <p:cNvSpPr/>
          <p:nvPr/>
        </p:nvSpPr>
        <p:spPr>
          <a:xfrm>
            <a:off x="369964" y="1956409"/>
            <a:ext cx="859155" cy="8032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E0313E3-5942-42C9-9DA6-235BE5D9B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64" y="1956409"/>
            <a:ext cx="2008438" cy="18853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71BD3C6-3BC1-49ED-AAEC-608468125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64" y="4379569"/>
            <a:ext cx="2008438" cy="18853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1C272CC-F5B4-4C25-944D-A2DEC22A50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3352" y="2505048"/>
            <a:ext cx="848076" cy="7880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723E75-B007-4998-84C9-8145267A9826}"/>
              </a:ext>
            </a:extLst>
          </p:cNvPr>
          <p:cNvSpPr txBox="1"/>
          <p:nvPr/>
        </p:nvSpPr>
        <p:spPr>
          <a:xfrm>
            <a:off x="2378402" y="2641744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*</a:t>
            </a:r>
            <a:endParaRPr lang="ko-KR" altLang="en-US" sz="36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2DA53EC-C0D4-4F20-B1C3-DD2960C65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3352" y="4938224"/>
            <a:ext cx="848076" cy="7880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804850-8059-41EF-9B29-0DB95B147B05}"/>
              </a:ext>
            </a:extLst>
          </p:cNvPr>
          <p:cNvSpPr txBox="1"/>
          <p:nvPr/>
        </p:nvSpPr>
        <p:spPr>
          <a:xfrm>
            <a:off x="2378402" y="4982238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*</a:t>
            </a:r>
            <a:endParaRPr lang="ko-KR" altLang="en-US" sz="3600" b="1" dirty="0"/>
          </a:p>
        </p:txBody>
      </p:sp>
      <p:sp>
        <p:nvSpPr>
          <p:cNvPr id="14" name="화살표: 원형 13">
            <a:extLst>
              <a:ext uri="{FF2B5EF4-FFF2-40B4-BE49-F238E27FC236}">
                <a16:creationId xmlns:a16="http://schemas.microsoft.com/office/drawing/2014/main" id="{C114DD61-588B-4931-8821-5C5FD0FA7F0A}"/>
              </a:ext>
            </a:extLst>
          </p:cNvPr>
          <p:cNvSpPr/>
          <p:nvPr/>
        </p:nvSpPr>
        <p:spPr>
          <a:xfrm>
            <a:off x="369964" y="4182084"/>
            <a:ext cx="289560" cy="320040"/>
          </a:xfrm>
          <a:prstGeom prst="circular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92C146-9A4E-49CC-B1DB-5420FAE9CE68}"/>
              </a:ext>
            </a:extLst>
          </p:cNvPr>
          <p:cNvSpPr txBox="1"/>
          <p:nvPr/>
        </p:nvSpPr>
        <p:spPr>
          <a:xfrm>
            <a:off x="221647" y="3885320"/>
            <a:ext cx="916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Stride=1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BD9D3FF-4D85-4A02-B839-EDC661B6C3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6840" y="2235703"/>
            <a:ext cx="1417698" cy="1326723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C83051D-D8D6-478B-96DA-40F444F9F837}"/>
              </a:ext>
            </a:extLst>
          </p:cNvPr>
          <p:cNvSpPr/>
          <p:nvPr/>
        </p:nvSpPr>
        <p:spPr>
          <a:xfrm>
            <a:off x="3824220" y="2759684"/>
            <a:ext cx="406400" cy="2590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8D310473-5EBB-4F2D-9408-966830E0709A}"/>
              </a:ext>
            </a:extLst>
          </p:cNvPr>
          <p:cNvSpPr/>
          <p:nvPr/>
        </p:nvSpPr>
        <p:spPr>
          <a:xfrm>
            <a:off x="3824220" y="5175863"/>
            <a:ext cx="406400" cy="2590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9778FD-FCD4-40CD-92D8-92B631089B78}"/>
              </a:ext>
            </a:extLst>
          </p:cNvPr>
          <p:cNvSpPr txBox="1"/>
          <p:nvPr/>
        </p:nvSpPr>
        <p:spPr>
          <a:xfrm>
            <a:off x="610993" y="6345464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Input</a:t>
            </a:r>
            <a:r>
              <a:rPr lang="ko-KR" altLang="en-US" b="1" dirty="0"/>
              <a:t> </a:t>
            </a:r>
            <a:r>
              <a:rPr lang="en-US" altLang="ko-KR" b="1" dirty="0"/>
              <a:t>image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E9CC19-319E-43EC-8F2D-B5F6CD35A6F5}"/>
              </a:ext>
            </a:extLst>
          </p:cNvPr>
          <p:cNvSpPr txBox="1"/>
          <p:nvPr/>
        </p:nvSpPr>
        <p:spPr>
          <a:xfrm>
            <a:off x="2894290" y="6345464"/>
            <a:ext cx="739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Filter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FAB5A4-7C6B-41B2-8CA0-77393BB1D422}"/>
              </a:ext>
            </a:extLst>
          </p:cNvPr>
          <p:cNvSpPr txBox="1"/>
          <p:nvPr/>
        </p:nvSpPr>
        <p:spPr>
          <a:xfrm>
            <a:off x="4372430" y="6068465"/>
            <a:ext cx="1533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Output</a:t>
            </a:r>
          </a:p>
          <a:p>
            <a:pPr algn="ctr"/>
            <a:r>
              <a:rPr lang="en-US" altLang="ko-KR" b="1" dirty="0"/>
              <a:t>feature map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502206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78277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Networks - Convolution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5317481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Stride: Convolution </a:t>
            </a:r>
            <a:r>
              <a:rPr lang="ko-KR" altLang="en-US" b="1" dirty="0"/>
              <a:t>연산의 </a:t>
            </a:r>
            <a:r>
              <a:rPr lang="en-US" altLang="ko-KR" b="1" dirty="0"/>
              <a:t>step size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Stride</a:t>
            </a:r>
            <a:r>
              <a:rPr lang="ko-KR" altLang="en-US" sz="1600" dirty="0"/>
              <a:t>가 커질수록 </a:t>
            </a:r>
            <a:r>
              <a:rPr lang="en-US" altLang="ko-KR" sz="1600" dirty="0"/>
              <a:t>feature map</a:t>
            </a:r>
            <a:r>
              <a:rPr lang="ko-KR" altLang="en-US" sz="1600" dirty="0"/>
              <a:t>의 크기는 </a:t>
            </a:r>
            <a:r>
              <a:rPr lang="ko-KR" altLang="en-US" sz="1600" dirty="0" err="1"/>
              <a:t>작아짐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C5D553-BAC6-4F39-A615-0C92A5F9B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454" y="4642041"/>
            <a:ext cx="1417697" cy="132672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59DBB35-7B56-4900-A2E0-3F1218E2109A}"/>
              </a:ext>
            </a:extLst>
          </p:cNvPr>
          <p:cNvSpPr/>
          <p:nvPr/>
        </p:nvSpPr>
        <p:spPr>
          <a:xfrm>
            <a:off x="659524" y="4379569"/>
            <a:ext cx="859155" cy="8032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2402A-3BFD-4A0A-A0EF-AD9B0D231277}"/>
              </a:ext>
            </a:extLst>
          </p:cNvPr>
          <p:cNvSpPr/>
          <p:nvPr/>
        </p:nvSpPr>
        <p:spPr>
          <a:xfrm>
            <a:off x="369964" y="1956409"/>
            <a:ext cx="859155" cy="8032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E0313E3-5942-42C9-9DA6-235BE5D9B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64" y="1956409"/>
            <a:ext cx="2008438" cy="18853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71BD3C6-3BC1-49ED-AAEC-608468125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64" y="4379569"/>
            <a:ext cx="2008438" cy="18853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1C272CC-F5B4-4C25-944D-A2DEC22A50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3352" y="2505048"/>
            <a:ext cx="848076" cy="7880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723E75-B007-4998-84C9-8145267A9826}"/>
              </a:ext>
            </a:extLst>
          </p:cNvPr>
          <p:cNvSpPr txBox="1"/>
          <p:nvPr/>
        </p:nvSpPr>
        <p:spPr>
          <a:xfrm>
            <a:off x="2378402" y="2641744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*</a:t>
            </a:r>
            <a:endParaRPr lang="ko-KR" altLang="en-US" sz="36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2DA53EC-C0D4-4F20-B1C3-DD2960C65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3352" y="4938224"/>
            <a:ext cx="848076" cy="7880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804850-8059-41EF-9B29-0DB95B147B05}"/>
              </a:ext>
            </a:extLst>
          </p:cNvPr>
          <p:cNvSpPr txBox="1"/>
          <p:nvPr/>
        </p:nvSpPr>
        <p:spPr>
          <a:xfrm>
            <a:off x="2378402" y="4982238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*</a:t>
            </a:r>
            <a:endParaRPr lang="ko-KR" altLang="en-US" sz="3600" b="1" dirty="0"/>
          </a:p>
        </p:txBody>
      </p:sp>
      <p:sp>
        <p:nvSpPr>
          <p:cNvPr id="14" name="화살표: 원형 13">
            <a:extLst>
              <a:ext uri="{FF2B5EF4-FFF2-40B4-BE49-F238E27FC236}">
                <a16:creationId xmlns:a16="http://schemas.microsoft.com/office/drawing/2014/main" id="{C114DD61-588B-4931-8821-5C5FD0FA7F0A}"/>
              </a:ext>
            </a:extLst>
          </p:cNvPr>
          <p:cNvSpPr/>
          <p:nvPr/>
        </p:nvSpPr>
        <p:spPr>
          <a:xfrm>
            <a:off x="369964" y="4182084"/>
            <a:ext cx="289560" cy="320040"/>
          </a:xfrm>
          <a:prstGeom prst="circular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92C146-9A4E-49CC-B1DB-5420FAE9CE68}"/>
              </a:ext>
            </a:extLst>
          </p:cNvPr>
          <p:cNvSpPr txBox="1"/>
          <p:nvPr/>
        </p:nvSpPr>
        <p:spPr>
          <a:xfrm>
            <a:off x="221647" y="3885320"/>
            <a:ext cx="916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Stride=1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BD9D3FF-4D85-4A02-B839-EDC661B6C3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6840" y="2235703"/>
            <a:ext cx="1417698" cy="1326723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C83051D-D8D6-478B-96DA-40F444F9F837}"/>
              </a:ext>
            </a:extLst>
          </p:cNvPr>
          <p:cNvSpPr/>
          <p:nvPr/>
        </p:nvSpPr>
        <p:spPr>
          <a:xfrm>
            <a:off x="3824220" y="2759684"/>
            <a:ext cx="406400" cy="2590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8D310473-5EBB-4F2D-9408-966830E0709A}"/>
              </a:ext>
            </a:extLst>
          </p:cNvPr>
          <p:cNvSpPr/>
          <p:nvPr/>
        </p:nvSpPr>
        <p:spPr>
          <a:xfrm>
            <a:off x="3824220" y="5175863"/>
            <a:ext cx="406400" cy="2590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9778FD-FCD4-40CD-92D8-92B631089B78}"/>
              </a:ext>
            </a:extLst>
          </p:cNvPr>
          <p:cNvSpPr txBox="1"/>
          <p:nvPr/>
        </p:nvSpPr>
        <p:spPr>
          <a:xfrm>
            <a:off x="610993" y="6345464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Input</a:t>
            </a:r>
            <a:r>
              <a:rPr lang="ko-KR" altLang="en-US" b="1" dirty="0"/>
              <a:t> </a:t>
            </a:r>
            <a:r>
              <a:rPr lang="en-US" altLang="ko-KR" b="1" dirty="0"/>
              <a:t>image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E9CC19-319E-43EC-8F2D-B5F6CD35A6F5}"/>
              </a:ext>
            </a:extLst>
          </p:cNvPr>
          <p:cNvSpPr txBox="1"/>
          <p:nvPr/>
        </p:nvSpPr>
        <p:spPr>
          <a:xfrm>
            <a:off x="2894290" y="6345464"/>
            <a:ext cx="739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Filter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810F86-76AD-4E8E-B32F-94946D4B0F8E}"/>
              </a:ext>
            </a:extLst>
          </p:cNvPr>
          <p:cNvSpPr txBox="1"/>
          <p:nvPr/>
        </p:nvSpPr>
        <p:spPr>
          <a:xfrm>
            <a:off x="4372430" y="6068465"/>
            <a:ext cx="1533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Output</a:t>
            </a:r>
          </a:p>
          <a:p>
            <a:pPr algn="ctr"/>
            <a:r>
              <a:rPr lang="en-US" altLang="ko-KR" b="1" dirty="0"/>
              <a:t>feature map</a:t>
            </a:r>
            <a:endParaRPr lang="ko-KR" altLang="en-US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55D2E7F-E9DE-4998-819C-900A2DADCBFD}"/>
              </a:ext>
            </a:extLst>
          </p:cNvPr>
          <p:cNvSpPr/>
          <p:nvPr/>
        </p:nvSpPr>
        <p:spPr>
          <a:xfrm>
            <a:off x="7284985" y="4379569"/>
            <a:ext cx="859155" cy="8032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2A120E9-67E5-462B-B8E9-5035E06F0B1F}"/>
              </a:ext>
            </a:extLst>
          </p:cNvPr>
          <p:cNvSpPr/>
          <p:nvPr/>
        </p:nvSpPr>
        <p:spPr>
          <a:xfrm>
            <a:off x="6705865" y="1956409"/>
            <a:ext cx="859155" cy="8032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702EC3B-3AE6-464D-B582-633C06696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865" y="1956409"/>
            <a:ext cx="2008438" cy="188531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29A6617-0C2B-48C4-8457-2737AB449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865" y="4379569"/>
            <a:ext cx="2008438" cy="188531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3A1A078-F061-4E86-AB69-6D6BA2546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2325" y="2505048"/>
            <a:ext cx="848076" cy="78803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6BAF37E-6C0F-4F4C-B007-636350733F00}"/>
              </a:ext>
            </a:extLst>
          </p:cNvPr>
          <p:cNvSpPr txBox="1"/>
          <p:nvPr/>
        </p:nvSpPr>
        <p:spPr>
          <a:xfrm>
            <a:off x="8745238" y="2549062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*</a:t>
            </a:r>
            <a:endParaRPr lang="ko-KR" altLang="en-US" sz="3600" b="1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7996811-6D51-4DDA-B49E-B7B2BA671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2325" y="4938224"/>
            <a:ext cx="848076" cy="78803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37F4E89-2109-4CF0-8BFC-468EA6AD60BA}"/>
              </a:ext>
            </a:extLst>
          </p:cNvPr>
          <p:cNvSpPr txBox="1"/>
          <p:nvPr/>
        </p:nvSpPr>
        <p:spPr>
          <a:xfrm>
            <a:off x="8745238" y="4982238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*</a:t>
            </a:r>
            <a:endParaRPr lang="ko-KR" altLang="en-US" sz="3600" b="1" dirty="0"/>
          </a:p>
        </p:txBody>
      </p:sp>
      <p:sp>
        <p:nvSpPr>
          <p:cNvPr id="30" name="화살표: 원형 29">
            <a:extLst>
              <a:ext uri="{FF2B5EF4-FFF2-40B4-BE49-F238E27FC236}">
                <a16:creationId xmlns:a16="http://schemas.microsoft.com/office/drawing/2014/main" id="{BCE38C8E-B7E7-4620-A14E-405D02140D39}"/>
              </a:ext>
            </a:extLst>
          </p:cNvPr>
          <p:cNvSpPr/>
          <p:nvPr/>
        </p:nvSpPr>
        <p:spPr>
          <a:xfrm>
            <a:off x="6685699" y="4182084"/>
            <a:ext cx="613256" cy="320040"/>
          </a:xfrm>
          <a:prstGeom prst="circular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ED48944-C83A-4D41-8B5E-B8069AFBD949}"/>
              </a:ext>
            </a:extLst>
          </p:cNvPr>
          <p:cNvSpPr txBox="1"/>
          <p:nvPr/>
        </p:nvSpPr>
        <p:spPr>
          <a:xfrm>
            <a:off x="6537382" y="3885320"/>
            <a:ext cx="916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Stride=2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1383594-D1B1-4BB9-BE66-25FB99F987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3245" y="2505048"/>
            <a:ext cx="848076" cy="79554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89954B9-944E-4B62-8B02-E8CDB12780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63245" y="4938224"/>
            <a:ext cx="848076" cy="795540"/>
          </a:xfrm>
          <a:prstGeom prst="rect">
            <a:avLst/>
          </a:prstGeom>
        </p:spPr>
      </p:pic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CDB6BF35-EC0C-423E-A603-1111F286AAE4}"/>
              </a:ext>
            </a:extLst>
          </p:cNvPr>
          <p:cNvSpPr/>
          <p:nvPr/>
        </p:nvSpPr>
        <p:spPr>
          <a:xfrm>
            <a:off x="10193623" y="2759684"/>
            <a:ext cx="406400" cy="2590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4CD56C25-1C10-4A44-9CFA-306890C4D0DE}"/>
              </a:ext>
            </a:extLst>
          </p:cNvPr>
          <p:cNvSpPr/>
          <p:nvPr/>
        </p:nvSpPr>
        <p:spPr>
          <a:xfrm>
            <a:off x="10193623" y="5175863"/>
            <a:ext cx="406400" cy="2590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8E227D-4DF5-43A5-8277-E629E5393EB5}"/>
              </a:ext>
            </a:extLst>
          </p:cNvPr>
          <p:cNvSpPr txBox="1"/>
          <p:nvPr/>
        </p:nvSpPr>
        <p:spPr>
          <a:xfrm>
            <a:off x="6933349" y="6345464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Input</a:t>
            </a:r>
            <a:r>
              <a:rPr lang="ko-KR" altLang="en-US" b="1" dirty="0"/>
              <a:t> </a:t>
            </a:r>
            <a:r>
              <a:rPr lang="en-US" altLang="ko-KR" b="1" dirty="0"/>
              <a:t>image</a:t>
            </a:r>
            <a:endParaRPr lang="ko-KR" alt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CC2A0E5-6438-42D2-8CDA-FCBE99AC9F1D}"/>
              </a:ext>
            </a:extLst>
          </p:cNvPr>
          <p:cNvSpPr txBox="1"/>
          <p:nvPr/>
        </p:nvSpPr>
        <p:spPr>
          <a:xfrm>
            <a:off x="9236421" y="5784097"/>
            <a:ext cx="739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Filter</a:t>
            </a:r>
            <a:endParaRPr lang="ko-KR" altLang="en-US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1F2A6C-7B17-4D62-8FA9-C50125C020D1}"/>
              </a:ext>
            </a:extLst>
          </p:cNvPr>
          <p:cNvSpPr txBox="1"/>
          <p:nvPr/>
        </p:nvSpPr>
        <p:spPr>
          <a:xfrm>
            <a:off x="10396823" y="5699133"/>
            <a:ext cx="1533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Output</a:t>
            </a:r>
          </a:p>
          <a:p>
            <a:pPr algn="ctr"/>
            <a:r>
              <a:rPr lang="en-US" altLang="ko-KR" b="1" dirty="0"/>
              <a:t>feature map</a:t>
            </a:r>
            <a:endParaRPr lang="ko-KR" altLang="en-US" b="1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4A45CEFF-8CF6-47EF-BB03-CF70A542AAAC}"/>
              </a:ext>
            </a:extLst>
          </p:cNvPr>
          <p:cNvCxnSpPr/>
          <p:nvPr/>
        </p:nvCxnSpPr>
        <p:spPr>
          <a:xfrm>
            <a:off x="6096000" y="1539060"/>
            <a:ext cx="0" cy="500029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876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DA9409-2EDE-474A-9191-974874812BFC}"/>
              </a:ext>
            </a:extLst>
          </p:cNvPr>
          <p:cNvSpPr txBox="1"/>
          <p:nvPr/>
        </p:nvSpPr>
        <p:spPr>
          <a:xfrm>
            <a:off x="0" y="523873"/>
            <a:ext cx="121919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Convolution Layer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65E0C9-E02D-4C15-BC76-F33358E1ABE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Convolutional neural network (CNN)</a:t>
            </a:r>
            <a:endParaRPr lang="ko-KR" altLang="en-US" sz="2000" i="1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96D142A-9BAC-49CF-9AD0-48B5F0A744D9}"/>
              </a:ext>
            </a:extLst>
          </p:cNvPr>
          <p:cNvGrpSpPr/>
          <p:nvPr/>
        </p:nvGrpSpPr>
        <p:grpSpPr>
          <a:xfrm>
            <a:off x="26077" y="6031617"/>
            <a:ext cx="4731587" cy="665692"/>
            <a:chOff x="26077" y="6031617"/>
            <a:chExt cx="4731587" cy="665692"/>
          </a:xfrm>
        </p:grpSpPr>
        <p:sp>
          <p:nvSpPr>
            <p:cNvPr id="34" name="object 16">
              <a:extLst>
                <a:ext uri="{FF2B5EF4-FFF2-40B4-BE49-F238E27FC236}">
                  <a16:creationId xmlns:a16="http://schemas.microsoft.com/office/drawing/2014/main" id="{B09127F9-63E4-4E54-B72F-8CBC71F320AB}"/>
                </a:ext>
              </a:extLst>
            </p:cNvPr>
            <p:cNvSpPr txBox="1">
              <a:spLocks/>
            </p:cNvSpPr>
            <p:nvPr/>
          </p:nvSpPr>
          <p:spPr>
            <a:xfrm>
              <a:off x="3048689" y="6388064"/>
              <a:ext cx="1590040" cy="3092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310"/>
                </a:lnSpc>
              </a:pPr>
              <a:r>
                <a:rPr lang="en-US" spc="-5" dirty="0"/>
                <a:t>April 18,</a:t>
              </a:r>
              <a:r>
                <a:rPr lang="en-US" spc="-90" dirty="0"/>
                <a:t> </a:t>
              </a:r>
              <a:r>
                <a:rPr lang="en-US" spc="-5" dirty="0"/>
                <a:t>2017</a:t>
              </a:r>
            </a:p>
          </p:txBody>
        </p:sp>
        <p:sp>
          <p:nvSpPr>
            <p:cNvPr id="35" name="object 17">
              <a:extLst>
                <a:ext uri="{FF2B5EF4-FFF2-40B4-BE49-F238E27FC236}">
                  <a16:creationId xmlns:a16="http://schemas.microsoft.com/office/drawing/2014/main" id="{F54BB7FC-B2AB-4275-858B-F6A1391E1DA0}"/>
                </a:ext>
              </a:extLst>
            </p:cNvPr>
            <p:cNvSpPr txBox="1">
              <a:spLocks/>
            </p:cNvSpPr>
            <p:nvPr/>
          </p:nvSpPr>
          <p:spPr>
            <a:xfrm>
              <a:off x="139593" y="6031617"/>
              <a:ext cx="4618071" cy="26930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090"/>
                </a:lnSpc>
              </a:pPr>
              <a:r>
                <a:rPr lang="en-US" spc="-5" dirty="0"/>
                <a:t>Fei-Fei Li </a:t>
              </a:r>
              <a:r>
                <a:rPr lang="en-US" dirty="0"/>
                <a:t>&amp; Justin Johnson &amp; </a:t>
              </a:r>
              <a:r>
                <a:rPr lang="en-US" spc="-5" dirty="0"/>
                <a:t>Serena</a:t>
              </a:r>
              <a:r>
                <a:rPr lang="en-US" spc="-125" dirty="0"/>
                <a:t> </a:t>
              </a:r>
              <a:r>
                <a:rPr lang="en-US" spc="-5" dirty="0"/>
                <a:t>Yeung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B24188-7E80-4E6A-8236-07D72279855E}"/>
                </a:ext>
              </a:extLst>
            </p:cNvPr>
            <p:cNvSpPr txBox="1"/>
            <p:nvPr/>
          </p:nvSpPr>
          <p:spPr>
            <a:xfrm>
              <a:off x="26077" y="6327977"/>
              <a:ext cx="4056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출처</a:t>
              </a:r>
              <a:r>
                <a:rPr lang="en-US" altLang="ko-KR" dirty="0"/>
                <a:t>: cs231n_2017_lecture5</a:t>
              </a:r>
              <a:endParaRPr lang="ko-KR" altLang="en-US" dirty="0"/>
            </a:p>
          </p:txBody>
        </p:sp>
      </p:grpSp>
      <p:graphicFrame>
        <p:nvGraphicFramePr>
          <p:cNvPr id="50" name="object 2">
            <a:extLst>
              <a:ext uri="{FF2B5EF4-FFF2-40B4-BE49-F238E27FC236}">
                <a16:creationId xmlns:a16="http://schemas.microsoft.com/office/drawing/2014/main" id="{AEC5F848-DC5D-4C4A-9D7F-A1D442504852}"/>
              </a:ext>
            </a:extLst>
          </p:cNvPr>
          <p:cNvGraphicFramePr>
            <a:graphicFrameLocks noGrp="1"/>
          </p:cNvGraphicFramePr>
          <p:nvPr/>
        </p:nvGraphicFramePr>
        <p:xfrm>
          <a:off x="1466565" y="2765844"/>
          <a:ext cx="2680334" cy="27467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1" name="object 3">
            <a:extLst>
              <a:ext uri="{FF2B5EF4-FFF2-40B4-BE49-F238E27FC236}">
                <a16:creationId xmlns:a16="http://schemas.microsoft.com/office/drawing/2014/main" id="{B61AA27C-85A6-4BF5-9D11-D59DF0625C39}"/>
              </a:ext>
            </a:extLst>
          </p:cNvPr>
          <p:cNvSpPr txBox="1"/>
          <p:nvPr/>
        </p:nvSpPr>
        <p:spPr>
          <a:xfrm>
            <a:off x="4317311" y="2765844"/>
            <a:ext cx="3288665" cy="171640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650875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7x7 input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(spatially)  </a:t>
            </a:r>
            <a:r>
              <a:rPr sz="2400" spc="-5" dirty="0">
                <a:latin typeface="Arial"/>
                <a:cs typeface="Arial"/>
              </a:rPr>
              <a:t>assume 3x3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52" name="object 4">
            <a:extLst>
              <a:ext uri="{FF2B5EF4-FFF2-40B4-BE49-F238E27FC236}">
                <a16:creationId xmlns:a16="http://schemas.microsoft.com/office/drawing/2014/main" id="{F2E3F6F2-BD7F-4795-96EE-134035AC79F1}"/>
              </a:ext>
            </a:extLst>
          </p:cNvPr>
          <p:cNvSpPr txBox="1"/>
          <p:nvPr/>
        </p:nvSpPr>
        <p:spPr>
          <a:xfrm>
            <a:off x="2611787" y="2221396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7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CFFE627-6C72-4B96-908E-ED6F8A10B9AB}"/>
              </a:ext>
            </a:extLst>
          </p:cNvPr>
          <p:cNvSpPr txBox="1"/>
          <p:nvPr/>
        </p:nvSpPr>
        <p:spPr>
          <a:xfrm>
            <a:off x="280611" y="1141010"/>
            <a:ext cx="732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Stride</a:t>
            </a:r>
            <a:endParaRPr lang="ko-KR" altLang="en-US" sz="20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38CE1EF-E766-4033-A4A7-221009A4503F}"/>
              </a:ext>
            </a:extLst>
          </p:cNvPr>
          <p:cNvSpPr txBox="1"/>
          <p:nvPr/>
        </p:nvSpPr>
        <p:spPr>
          <a:xfrm>
            <a:off x="636525" y="1454057"/>
            <a:ext cx="524483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Filter</a:t>
            </a:r>
            <a:r>
              <a:rPr lang="ko-KR" altLang="en-US" dirty="0"/>
              <a:t>가 </a:t>
            </a:r>
            <a:r>
              <a:rPr lang="en-US" altLang="ko-KR" dirty="0"/>
              <a:t>Convolution</a:t>
            </a:r>
            <a:r>
              <a:rPr lang="ko-KR" altLang="en-US" dirty="0"/>
              <a:t>연산을 수행하는 </a:t>
            </a:r>
            <a:r>
              <a:rPr lang="en-US" altLang="ko-KR" dirty="0"/>
              <a:t>Step size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4549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DA9409-2EDE-474A-9191-974874812BFC}"/>
              </a:ext>
            </a:extLst>
          </p:cNvPr>
          <p:cNvSpPr txBox="1"/>
          <p:nvPr/>
        </p:nvSpPr>
        <p:spPr>
          <a:xfrm>
            <a:off x="0" y="523873"/>
            <a:ext cx="121919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Convolution Layer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65E0C9-E02D-4C15-BC76-F33358E1ABE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Convolutional neural network (CNN)</a:t>
            </a:r>
            <a:endParaRPr lang="ko-KR" altLang="en-US" sz="2000" i="1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96D142A-9BAC-49CF-9AD0-48B5F0A744D9}"/>
              </a:ext>
            </a:extLst>
          </p:cNvPr>
          <p:cNvGrpSpPr/>
          <p:nvPr/>
        </p:nvGrpSpPr>
        <p:grpSpPr>
          <a:xfrm>
            <a:off x="26077" y="6031617"/>
            <a:ext cx="4731587" cy="665692"/>
            <a:chOff x="26077" y="6031617"/>
            <a:chExt cx="4731587" cy="665692"/>
          </a:xfrm>
        </p:grpSpPr>
        <p:sp>
          <p:nvSpPr>
            <p:cNvPr id="34" name="object 16">
              <a:extLst>
                <a:ext uri="{FF2B5EF4-FFF2-40B4-BE49-F238E27FC236}">
                  <a16:creationId xmlns:a16="http://schemas.microsoft.com/office/drawing/2014/main" id="{B09127F9-63E4-4E54-B72F-8CBC71F320AB}"/>
                </a:ext>
              </a:extLst>
            </p:cNvPr>
            <p:cNvSpPr txBox="1">
              <a:spLocks/>
            </p:cNvSpPr>
            <p:nvPr/>
          </p:nvSpPr>
          <p:spPr>
            <a:xfrm>
              <a:off x="3048689" y="6388064"/>
              <a:ext cx="1590040" cy="3092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310"/>
                </a:lnSpc>
              </a:pPr>
              <a:r>
                <a:rPr lang="en-US" spc="-5" dirty="0"/>
                <a:t>April 18,</a:t>
              </a:r>
              <a:r>
                <a:rPr lang="en-US" spc="-90" dirty="0"/>
                <a:t> </a:t>
              </a:r>
              <a:r>
                <a:rPr lang="en-US" spc="-5" dirty="0"/>
                <a:t>2017</a:t>
              </a:r>
            </a:p>
          </p:txBody>
        </p:sp>
        <p:sp>
          <p:nvSpPr>
            <p:cNvPr id="35" name="object 17">
              <a:extLst>
                <a:ext uri="{FF2B5EF4-FFF2-40B4-BE49-F238E27FC236}">
                  <a16:creationId xmlns:a16="http://schemas.microsoft.com/office/drawing/2014/main" id="{F54BB7FC-B2AB-4275-858B-F6A1391E1DA0}"/>
                </a:ext>
              </a:extLst>
            </p:cNvPr>
            <p:cNvSpPr txBox="1">
              <a:spLocks/>
            </p:cNvSpPr>
            <p:nvPr/>
          </p:nvSpPr>
          <p:spPr>
            <a:xfrm>
              <a:off x="139593" y="6031617"/>
              <a:ext cx="4618071" cy="26930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090"/>
                </a:lnSpc>
              </a:pPr>
              <a:r>
                <a:rPr lang="en-US" spc="-5" dirty="0"/>
                <a:t>Fei-Fei Li </a:t>
              </a:r>
              <a:r>
                <a:rPr lang="en-US" dirty="0"/>
                <a:t>&amp; Justin Johnson &amp; </a:t>
              </a:r>
              <a:r>
                <a:rPr lang="en-US" spc="-5" dirty="0"/>
                <a:t>Serena</a:t>
              </a:r>
              <a:r>
                <a:rPr lang="en-US" spc="-125" dirty="0"/>
                <a:t> </a:t>
              </a:r>
              <a:r>
                <a:rPr lang="en-US" spc="-5" dirty="0"/>
                <a:t>Yeung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B24188-7E80-4E6A-8236-07D72279855E}"/>
                </a:ext>
              </a:extLst>
            </p:cNvPr>
            <p:cNvSpPr txBox="1"/>
            <p:nvPr/>
          </p:nvSpPr>
          <p:spPr>
            <a:xfrm>
              <a:off x="26077" y="6327977"/>
              <a:ext cx="4056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출처</a:t>
              </a:r>
              <a:r>
                <a:rPr lang="en-US" altLang="ko-KR" dirty="0"/>
                <a:t>: cs231n_2017_lecture5</a:t>
              </a:r>
              <a:endParaRPr lang="ko-KR" altLang="en-US" dirty="0"/>
            </a:p>
          </p:txBody>
        </p:sp>
      </p:grpSp>
      <p:sp>
        <p:nvSpPr>
          <p:cNvPr id="51" name="object 3">
            <a:extLst>
              <a:ext uri="{FF2B5EF4-FFF2-40B4-BE49-F238E27FC236}">
                <a16:creationId xmlns:a16="http://schemas.microsoft.com/office/drawing/2014/main" id="{B61AA27C-85A6-4BF5-9D11-D59DF0625C39}"/>
              </a:ext>
            </a:extLst>
          </p:cNvPr>
          <p:cNvSpPr txBox="1"/>
          <p:nvPr/>
        </p:nvSpPr>
        <p:spPr>
          <a:xfrm>
            <a:off x="4317311" y="2768840"/>
            <a:ext cx="3288665" cy="171640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650875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7x7 input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(spatially)  </a:t>
            </a:r>
            <a:r>
              <a:rPr sz="2400" spc="-5" dirty="0">
                <a:latin typeface="Arial"/>
                <a:cs typeface="Arial"/>
              </a:rPr>
              <a:t>assume 3x3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52" name="object 4">
            <a:extLst>
              <a:ext uri="{FF2B5EF4-FFF2-40B4-BE49-F238E27FC236}">
                <a16:creationId xmlns:a16="http://schemas.microsoft.com/office/drawing/2014/main" id="{F2E3F6F2-BD7F-4795-96EE-134035AC79F1}"/>
              </a:ext>
            </a:extLst>
          </p:cNvPr>
          <p:cNvSpPr txBox="1"/>
          <p:nvPr/>
        </p:nvSpPr>
        <p:spPr>
          <a:xfrm>
            <a:off x="2611787" y="2224392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11" name="object 2">
            <a:extLst>
              <a:ext uri="{FF2B5EF4-FFF2-40B4-BE49-F238E27FC236}">
                <a16:creationId xmlns:a16="http://schemas.microsoft.com/office/drawing/2014/main" id="{3D298DC7-8AC8-4C46-B92A-32C198167FBD}"/>
              </a:ext>
            </a:extLst>
          </p:cNvPr>
          <p:cNvGraphicFramePr>
            <a:graphicFrameLocks noGrp="1"/>
          </p:cNvGraphicFramePr>
          <p:nvPr/>
        </p:nvGraphicFramePr>
        <p:xfrm>
          <a:off x="1466565" y="2768840"/>
          <a:ext cx="2680334" cy="27467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BABDB25-759D-4BC0-BADF-20C497828A14}"/>
              </a:ext>
            </a:extLst>
          </p:cNvPr>
          <p:cNvSpPr txBox="1"/>
          <p:nvPr/>
        </p:nvSpPr>
        <p:spPr>
          <a:xfrm>
            <a:off x="280611" y="1141010"/>
            <a:ext cx="732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Stride</a:t>
            </a:r>
            <a:endParaRPr lang="ko-KR" altLang="en-U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1821EB-A1D6-42C2-B26E-1054E875781D}"/>
              </a:ext>
            </a:extLst>
          </p:cNvPr>
          <p:cNvSpPr txBox="1"/>
          <p:nvPr/>
        </p:nvSpPr>
        <p:spPr>
          <a:xfrm>
            <a:off x="636525" y="1454057"/>
            <a:ext cx="524483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Filter</a:t>
            </a:r>
            <a:r>
              <a:rPr lang="ko-KR" altLang="en-US" dirty="0"/>
              <a:t>가 </a:t>
            </a:r>
            <a:r>
              <a:rPr lang="en-US" altLang="ko-KR" dirty="0"/>
              <a:t>Convolution</a:t>
            </a:r>
            <a:r>
              <a:rPr lang="ko-KR" altLang="en-US" dirty="0"/>
              <a:t>연산을 수행하는 </a:t>
            </a:r>
            <a:r>
              <a:rPr lang="en-US" altLang="ko-KR" dirty="0"/>
              <a:t>Step size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0606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DA9409-2EDE-474A-9191-974874812BFC}"/>
              </a:ext>
            </a:extLst>
          </p:cNvPr>
          <p:cNvSpPr txBox="1"/>
          <p:nvPr/>
        </p:nvSpPr>
        <p:spPr>
          <a:xfrm>
            <a:off x="0" y="523873"/>
            <a:ext cx="121919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Convolution Layer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65E0C9-E02D-4C15-BC76-F33358E1ABE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Convolutional neural network (CNN)</a:t>
            </a:r>
            <a:endParaRPr lang="ko-KR" altLang="en-US" sz="2000" i="1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96D142A-9BAC-49CF-9AD0-48B5F0A744D9}"/>
              </a:ext>
            </a:extLst>
          </p:cNvPr>
          <p:cNvGrpSpPr/>
          <p:nvPr/>
        </p:nvGrpSpPr>
        <p:grpSpPr>
          <a:xfrm>
            <a:off x="26077" y="6031617"/>
            <a:ext cx="4731587" cy="665692"/>
            <a:chOff x="26077" y="6031617"/>
            <a:chExt cx="4731587" cy="665692"/>
          </a:xfrm>
        </p:grpSpPr>
        <p:sp>
          <p:nvSpPr>
            <p:cNvPr id="34" name="object 16">
              <a:extLst>
                <a:ext uri="{FF2B5EF4-FFF2-40B4-BE49-F238E27FC236}">
                  <a16:creationId xmlns:a16="http://schemas.microsoft.com/office/drawing/2014/main" id="{B09127F9-63E4-4E54-B72F-8CBC71F320AB}"/>
                </a:ext>
              </a:extLst>
            </p:cNvPr>
            <p:cNvSpPr txBox="1">
              <a:spLocks/>
            </p:cNvSpPr>
            <p:nvPr/>
          </p:nvSpPr>
          <p:spPr>
            <a:xfrm>
              <a:off x="3048689" y="6388064"/>
              <a:ext cx="1590040" cy="3092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310"/>
                </a:lnSpc>
              </a:pPr>
              <a:r>
                <a:rPr lang="en-US" spc="-5" dirty="0"/>
                <a:t>April 18,</a:t>
              </a:r>
              <a:r>
                <a:rPr lang="en-US" spc="-90" dirty="0"/>
                <a:t> </a:t>
              </a:r>
              <a:r>
                <a:rPr lang="en-US" spc="-5" dirty="0"/>
                <a:t>2017</a:t>
              </a:r>
            </a:p>
          </p:txBody>
        </p:sp>
        <p:sp>
          <p:nvSpPr>
            <p:cNvPr id="35" name="object 17">
              <a:extLst>
                <a:ext uri="{FF2B5EF4-FFF2-40B4-BE49-F238E27FC236}">
                  <a16:creationId xmlns:a16="http://schemas.microsoft.com/office/drawing/2014/main" id="{F54BB7FC-B2AB-4275-858B-F6A1391E1DA0}"/>
                </a:ext>
              </a:extLst>
            </p:cNvPr>
            <p:cNvSpPr txBox="1">
              <a:spLocks/>
            </p:cNvSpPr>
            <p:nvPr/>
          </p:nvSpPr>
          <p:spPr>
            <a:xfrm>
              <a:off x="139593" y="6031617"/>
              <a:ext cx="4618071" cy="26930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090"/>
                </a:lnSpc>
              </a:pPr>
              <a:r>
                <a:rPr lang="en-US" spc="-5" dirty="0"/>
                <a:t>Fei-Fei Li </a:t>
              </a:r>
              <a:r>
                <a:rPr lang="en-US" dirty="0"/>
                <a:t>&amp; Justin Johnson &amp; </a:t>
              </a:r>
              <a:r>
                <a:rPr lang="en-US" spc="-5" dirty="0"/>
                <a:t>Serena</a:t>
              </a:r>
              <a:r>
                <a:rPr lang="en-US" spc="-125" dirty="0"/>
                <a:t> </a:t>
              </a:r>
              <a:r>
                <a:rPr lang="en-US" spc="-5" dirty="0"/>
                <a:t>Yeung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B24188-7E80-4E6A-8236-07D72279855E}"/>
                </a:ext>
              </a:extLst>
            </p:cNvPr>
            <p:cNvSpPr txBox="1"/>
            <p:nvPr/>
          </p:nvSpPr>
          <p:spPr>
            <a:xfrm>
              <a:off x="26077" y="6327977"/>
              <a:ext cx="4056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출처</a:t>
              </a:r>
              <a:r>
                <a:rPr lang="en-US" altLang="ko-KR" dirty="0"/>
                <a:t>: cs231n_2017_lecture5</a:t>
              </a:r>
              <a:endParaRPr lang="ko-KR" altLang="en-US" dirty="0"/>
            </a:p>
          </p:txBody>
        </p:sp>
      </p:grpSp>
      <p:sp>
        <p:nvSpPr>
          <p:cNvPr id="51" name="object 3">
            <a:extLst>
              <a:ext uri="{FF2B5EF4-FFF2-40B4-BE49-F238E27FC236}">
                <a16:creationId xmlns:a16="http://schemas.microsoft.com/office/drawing/2014/main" id="{B61AA27C-85A6-4BF5-9D11-D59DF0625C39}"/>
              </a:ext>
            </a:extLst>
          </p:cNvPr>
          <p:cNvSpPr txBox="1"/>
          <p:nvPr/>
        </p:nvSpPr>
        <p:spPr>
          <a:xfrm>
            <a:off x="4317311" y="2768840"/>
            <a:ext cx="3288665" cy="171640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650875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7x7 input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(spatially)  </a:t>
            </a:r>
            <a:r>
              <a:rPr sz="2400" spc="-5" dirty="0">
                <a:latin typeface="Arial"/>
                <a:cs typeface="Arial"/>
              </a:rPr>
              <a:t>assume 3x3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filter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Arial"/>
                <a:cs typeface="Arial"/>
              </a:rPr>
              <a:t>7</a:t>
            </a:r>
          </a:p>
        </p:txBody>
      </p:sp>
      <p:sp>
        <p:nvSpPr>
          <p:cNvPr id="52" name="object 4">
            <a:extLst>
              <a:ext uri="{FF2B5EF4-FFF2-40B4-BE49-F238E27FC236}">
                <a16:creationId xmlns:a16="http://schemas.microsoft.com/office/drawing/2014/main" id="{F2E3F6F2-BD7F-4795-96EE-134035AC79F1}"/>
              </a:ext>
            </a:extLst>
          </p:cNvPr>
          <p:cNvSpPr txBox="1"/>
          <p:nvPr/>
        </p:nvSpPr>
        <p:spPr>
          <a:xfrm>
            <a:off x="2611787" y="2224392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12" name="object 5">
            <a:extLst>
              <a:ext uri="{FF2B5EF4-FFF2-40B4-BE49-F238E27FC236}">
                <a16:creationId xmlns:a16="http://schemas.microsoft.com/office/drawing/2014/main" id="{10DC3BF2-4F85-4FC8-8CE9-58CB25FB0D34}"/>
              </a:ext>
            </a:extLst>
          </p:cNvPr>
          <p:cNvGraphicFramePr>
            <a:graphicFrameLocks noGrp="1"/>
          </p:cNvGraphicFramePr>
          <p:nvPr/>
        </p:nvGraphicFramePr>
        <p:xfrm>
          <a:off x="1466565" y="2768840"/>
          <a:ext cx="2680334" cy="27467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A2586F7-1903-4A77-8D47-7F783753FCC0}"/>
              </a:ext>
            </a:extLst>
          </p:cNvPr>
          <p:cNvSpPr txBox="1"/>
          <p:nvPr/>
        </p:nvSpPr>
        <p:spPr>
          <a:xfrm>
            <a:off x="280611" y="1141010"/>
            <a:ext cx="732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Stride</a:t>
            </a:r>
            <a:endParaRPr lang="ko-KR" alt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421858-B061-4354-8DDB-43BB4F22E63E}"/>
              </a:ext>
            </a:extLst>
          </p:cNvPr>
          <p:cNvSpPr txBox="1"/>
          <p:nvPr/>
        </p:nvSpPr>
        <p:spPr>
          <a:xfrm>
            <a:off x="636525" y="1454057"/>
            <a:ext cx="524483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Filter</a:t>
            </a:r>
            <a:r>
              <a:rPr lang="ko-KR" altLang="en-US" dirty="0"/>
              <a:t>가 </a:t>
            </a:r>
            <a:r>
              <a:rPr lang="en-US" altLang="ko-KR" dirty="0"/>
              <a:t>Convolution</a:t>
            </a:r>
            <a:r>
              <a:rPr lang="ko-KR" altLang="en-US" dirty="0"/>
              <a:t>연산을 수행하는 </a:t>
            </a:r>
            <a:r>
              <a:rPr lang="en-US" altLang="ko-KR" dirty="0"/>
              <a:t>Step size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7197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DA9409-2EDE-474A-9191-974874812BFC}"/>
              </a:ext>
            </a:extLst>
          </p:cNvPr>
          <p:cNvSpPr txBox="1"/>
          <p:nvPr/>
        </p:nvSpPr>
        <p:spPr>
          <a:xfrm>
            <a:off x="0" y="523873"/>
            <a:ext cx="121919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Convolution Layer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65E0C9-E02D-4C15-BC76-F33358E1ABE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Convolutional neural network (CNN)</a:t>
            </a:r>
            <a:endParaRPr lang="ko-KR" altLang="en-US" sz="2000" i="1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96D142A-9BAC-49CF-9AD0-48B5F0A744D9}"/>
              </a:ext>
            </a:extLst>
          </p:cNvPr>
          <p:cNvGrpSpPr/>
          <p:nvPr/>
        </p:nvGrpSpPr>
        <p:grpSpPr>
          <a:xfrm>
            <a:off x="26077" y="6031617"/>
            <a:ext cx="4731587" cy="665692"/>
            <a:chOff x="26077" y="6031617"/>
            <a:chExt cx="4731587" cy="665692"/>
          </a:xfrm>
        </p:grpSpPr>
        <p:sp>
          <p:nvSpPr>
            <p:cNvPr id="34" name="object 16">
              <a:extLst>
                <a:ext uri="{FF2B5EF4-FFF2-40B4-BE49-F238E27FC236}">
                  <a16:creationId xmlns:a16="http://schemas.microsoft.com/office/drawing/2014/main" id="{B09127F9-63E4-4E54-B72F-8CBC71F320AB}"/>
                </a:ext>
              </a:extLst>
            </p:cNvPr>
            <p:cNvSpPr txBox="1">
              <a:spLocks/>
            </p:cNvSpPr>
            <p:nvPr/>
          </p:nvSpPr>
          <p:spPr>
            <a:xfrm>
              <a:off x="3048689" y="6388064"/>
              <a:ext cx="1590040" cy="3092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310"/>
                </a:lnSpc>
              </a:pPr>
              <a:r>
                <a:rPr lang="en-US" spc="-5" dirty="0"/>
                <a:t>April 18,</a:t>
              </a:r>
              <a:r>
                <a:rPr lang="en-US" spc="-90" dirty="0"/>
                <a:t> </a:t>
              </a:r>
              <a:r>
                <a:rPr lang="en-US" spc="-5" dirty="0"/>
                <a:t>2017</a:t>
              </a:r>
            </a:p>
          </p:txBody>
        </p:sp>
        <p:sp>
          <p:nvSpPr>
            <p:cNvPr id="35" name="object 17">
              <a:extLst>
                <a:ext uri="{FF2B5EF4-FFF2-40B4-BE49-F238E27FC236}">
                  <a16:creationId xmlns:a16="http://schemas.microsoft.com/office/drawing/2014/main" id="{F54BB7FC-B2AB-4275-858B-F6A1391E1DA0}"/>
                </a:ext>
              </a:extLst>
            </p:cNvPr>
            <p:cNvSpPr txBox="1">
              <a:spLocks/>
            </p:cNvSpPr>
            <p:nvPr/>
          </p:nvSpPr>
          <p:spPr>
            <a:xfrm>
              <a:off x="139593" y="6031617"/>
              <a:ext cx="4618071" cy="26930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090"/>
                </a:lnSpc>
              </a:pPr>
              <a:r>
                <a:rPr lang="en-US" spc="-5" dirty="0"/>
                <a:t>Fei-Fei Li </a:t>
              </a:r>
              <a:r>
                <a:rPr lang="en-US" dirty="0"/>
                <a:t>&amp; Justin Johnson &amp; </a:t>
              </a:r>
              <a:r>
                <a:rPr lang="en-US" spc="-5" dirty="0"/>
                <a:t>Serena</a:t>
              </a:r>
              <a:r>
                <a:rPr lang="en-US" spc="-125" dirty="0"/>
                <a:t> </a:t>
              </a:r>
              <a:r>
                <a:rPr lang="en-US" spc="-5" dirty="0"/>
                <a:t>Yeung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B24188-7E80-4E6A-8236-07D72279855E}"/>
                </a:ext>
              </a:extLst>
            </p:cNvPr>
            <p:cNvSpPr txBox="1"/>
            <p:nvPr/>
          </p:nvSpPr>
          <p:spPr>
            <a:xfrm>
              <a:off x="26077" y="6327977"/>
              <a:ext cx="4056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출처</a:t>
              </a:r>
              <a:r>
                <a:rPr lang="en-US" altLang="ko-KR" dirty="0"/>
                <a:t>: cs231n_2017_lecture5</a:t>
              </a:r>
              <a:endParaRPr lang="ko-KR" altLang="en-US" dirty="0"/>
            </a:p>
          </p:txBody>
        </p:sp>
      </p:grpSp>
      <p:sp>
        <p:nvSpPr>
          <p:cNvPr id="8" name="object 2">
            <a:extLst>
              <a:ext uri="{FF2B5EF4-FFF2-40B4-BE49-F238E27FC236}">
                <a16:creationId xmlns:a16="http://schemas.microsoft.com/office/drawing/2014/main" id="{13E670ED-DB03-4A6C-A77B-FF29762DE141}"/>
              </a:ext>
            </a:extLst>
          </p:cNvPr>
          <p:cNvSpPr txBox="1"/>
          <p:nvPr/>
        </p:nvSpPr>
        <p:spPr>
          <a:xfrm>
            <a:off x="4955486" y="2765844"/>
            <a:ext cx="2650490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7x7 input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(spatially)  </a:t>
            </a:r>
            <a:r>
              <a:rPr sz="2400" spc="-5" dirty="0">
                <a:latin typeface="Arial"/>
                <a:cs typeface="Arial"/>
              </a:rPr>
              <a:t>assume 3x3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filter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07A1428D-4E54-4DCC-A305-647176285A0D}"/>
              </a:ext>
            </a:extLst>
          </p:cNvPr>
          <p:cNvSpPr txBox="1"/>
          <p:nvPr/>
        </p:nvSpPr>
        <p:spPr>
          <a:xfrm>
            <a:off x="2611569" y="2221396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D1C18833-7069-44C9-8AC8-269B1E01F349}"/>
              </a:ext>
            </a:extLst>
          </p:cNvPr>
          <p:cNvSpPr txBox="1"/>
          <p:nvPr/>
        </p:nvSpPr>
        <p:spPr>
          <a:xfrm>
            <a:off x="4317093" y="4090988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12" name="object 7">
            <a:extLst>
              <a:ext uri="{FF2B5EF4-FFF2-40B4-BE49-F238E27FC236}">
                <a16:creationId xmlns:a16="http://schemas.microsoft.com/office/drawing/2014/main" id="{ED9C24ED-1949-42AC-A444-FAF394AEEAE1}"/>
              </a:ext>
            </a:extLst>
          </p:cNvPr>
          <p:cNvGraphicFramePr>
            <a:graphicFrameLocks noGrp="1"/>
          </p:cNvGraphicFramePr>
          <p:nvPr/>
        </p:nvGraphicFramePr>
        <p:xfrm>
          <a:off x="1466347" y="2778328"/>
          <a:ext cx="2680334" cy="27467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DD51772-545D-4DDF-8929-4AF17B8A2F24}"/>
              </a:ext>
            </a:extLst>
          </p:cNvPr>
          <p:cNvSpPr txBox="1"/>
          <p:nvPr/>
        </p:nvSpPr>
        <p:spPr>
          <a:xfrm>
            <a:off x="280611" y="1141010"/>
            <a:ext cx="732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Stride</a:t>
            </a:r>
            <a:endParaRPr lang="ko-KR" altLang="en-US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E977DE-FBEF-4F63-AF67-4FA5C3D100FD}"/>
              </a:ext>
            </a:extLst>
          </p:cNvPr>
          <p:cNvSpPr txBox="1"/>
          <p:nvPr/>
        </p:nvSpPr>
        <p:spPr>
          <a:xfrm>
            <a:off x="636525" y="1454057"/>
            <a:ext cx="524483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Filter</a:t>
            </a:r>
            <a:r>
              <a:rPr lang="ko-KR" altLang="en-US" dirty="0"/>
              <a:t>가 </a:t>
            </a:r>
            <a:r>
              <a:rPr lang="en-US" altLang="ko-KR" dirty="0"/>
              <a:t>Convolution</a:t>
            </a:r>
            <a:r>
              <a:rPr lang="ko-KR" altLang="en-US" dirty="0"/>
              <a:t>연산을 수행하는 </a:t>
            </a:r>
            <a:r>
              <a:rPr lang="en-US" altLang="ko-KR" dirty="0"/>
              <a:t>Step size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3574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DA9409-2EDE-474A-9191-974874812BFC}"/>
              </a:ext>
            </a:extLst>
          </p:cNvPr>
          <p:cNvSpPr txBox="1"/>
          <p:nvPr/>
        </p:nvSpPr>
        <p:spPr>
          <a:xfrm>
            <a:off x="0" y="523873"/>
            <a:ext cx="121919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Convolution Layer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65E0C9-E02D-4C15-BC76-F33358E1ABE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Convolutional neural network (CNN)</a:t>
            </a:r>
            <a:endParaRPr lang="ko-KR" altLang="en-US" sz="2000" i="1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96D142A-9BAC-49CF-9AD0-48B5F0A744D9}"/>
              </a:ext>
            </a:extLst>
          </p:cNvPr>
          <p:cNvGrpSpPr/>
          <p:nvPr/>
        </p:nvGrpSpPr>
        <p:grpSpPr>
          <a:xfrm>
            <a:off x="26077" y="6031617"/>
            <a:ext cx="4731587" cy="665692"/>
            <a:chOff x="26077" y="6031617"/>
            <a:chExt cx="4731587" cy="665692"/>
          </a:xfrm>
        </p:grpSpPr>
        <p:sp>
          <p:nvSpPr>
            <p:cNvPr id="34" name="object 16">
              <a:extLst>
                <a:ext uri="{FF2B5EF4-FFF2-40B4-BE49-F238E27FC236}">
                  <a16:creationId xmlns:a16="http://schemas.microsoft.com/office/drawing/2014/main" id="{B09127F9-63E4-4E54-B72F-8CBC71F320AB}"/>
                </a:ext>
              </a:extLst>
            </p:cNvPr>
            <p:cNvSpPr txBox="1">
              <a:spLocks/>
            </p:cNvSpPr>
            <p:nvPr/>
          </p:nvSpPr>
          <p:spPr>
            <a:xfrm>
              <a:off x="3048689" y="6388064"/>
              <a:ext cx="1590040" cy="3092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310"/>
                </a:lnSpc>
              </a:pPr>
              <a:r>
                <a:rPr lang="en-US" spc="-5" dirty="0"/>
                <a:t>April 18,</a:t>
              </a:r>
              <a:r>
                <a:rPr lang="en-US" spc="-90" dirty="0"/>
                <a:t> </a:t>
              </a:r>
              <a:r>
                <a:rPr lang="en-US" spc="-5" dirty="0"/>
                <a:t>2017</a:t>
              </a:r>
            </a:p>
          </p:txBody>
        </p:sp>
        <p:sp>
          <p:nvSpPr>
            <p:cNvPr id="35" name="object 17">
              <a:extLst>
                <a:ext uri="{FF2B5EF4-FFF2-40B4-BE49-F238E27FC236}">
                  <a16:creationId xmlns:a16="http://schemas.microsoft.com/office/drawing/2014/main" id="{F54BB7FC-B2AB-4275-858B-F6A1391E1DA0}"/>
                </a:ext>
              </a:extLst>
            </p:cNvPr>
            <p:cNvSpPr txBox="1">
              <a:spLocks/>
            </p:cNvSpPr>
            <p:nvPr/>
          </p:nvSpPr>
          <p:spPr>
            <a:xfrm>
              <a:off x="139593" y="6031617"/>
              <a:ext cx="4618071" cy="26930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090"/>
                </a:lnSpc>
              </a:pPr>
              <a:r>
                <a:rPr lang="en-US" spc="-5" dirty="0"/>
                <a:t>Fei-Fei Li </a:t>
              </a:r>
              <a:r>
                <a:rPr lang="en-US" dirty="0"/>
                <a:t>&amp; Justin Johnson &amp; </a:t>
              </a:r>
              <a:r>
                <a:rPr lang="en-US" spc="-5" dirty="0"/>
                <a:t>Serena</a:t>
              </a:r>
              <a:r>
                <a:rPr lang="en-US" spc="-125" dirty="0"/>
                <a:t> </a:t>
              </a:r>
              <a:r>
                <a:rPr lang="en-US" spc="-5" dirty="0"/>
                <a:t>Yeung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B24188-7E80-4E6A-8236-07D72279855E}"/>
                </a:ext>
              </a:extLst>
            </p:cNvPr>
            <p:cNvSpPr txBox="1"/>
            <p:nvPr/>
          </p:nvSpPr>
          <p:spPr>
            <a:xfrm>
              <a:off x="26077" y="6327977"/>
              <a:ext cx="4056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출처</a:t>
              </a:r>
              <a:r>
                <a:rPr lang="en-US" altLang="ko-KR" dirty="0"/>
                <a:t>: cs231n_2017_lecture5</a:t>
              </a:r>
              <a:endParaRPr lang="ko-KR" altLang="en-US" dirty="0"/>
            </a:p>
          </p:txBody>
        </p:sp>
      </p:grpSp>
      <p:sp>
        <p:nvSpPr>
          <p:cNvPr id="8" name="object 2">
            <a:extLst>
              <a:ext uri="{FF2B5EF4-FFF2-40B4-BE49-F238E27FC236}">
                <a16:creationId xmlns:a16="http://schemas.microsoft.com/office/drawing/2014/main" id="{13E670ED-DB03-4A6C-A77B-FF29762DE141}"/>
              </a:ext>
            </a:extLst>
          </p:cNvPr>
          <p:cNvSpPr txBox="1"/>
          <p:nvPr/>
        </p:nvSpPr>
        <p:spPr>
          <a:xfrm>
            <a:off x="4955486" y="2765844"/>
            <a:ext cx="2650490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7x7 input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(spatially)  </a:t>
            </a:r>
            <a:r>
              <a:rPr sz="2400" spc="-5" dirty="0">
                <a:latin typeface="Arial"/>
                <a:cs typeface="Arial"/>
              </a:rPr>
              <a:t>assume 3x3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filter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71576DEA-4CF2-4D58-9142-5CD852C016AE}"/>
              </a:ext>
            </a:extLst>
          </p:cNvPr>
          <p:cNvSpPr txBox="1"/>
          <p:nvPr/>
        </p:nvSpPr>
        <p:spPr>
          <a:xfrm>
            <a:off x="4955486" y="3851692"/>
            <a:ext cx="2004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=&gt; 5x5</a:t>
            </a:r>
            <a:r>
              <a:rPr sz="2400" b="1" spc="-9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output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07A1428D-4E54-4DCC-A305-647176285A0D}"/>
              </a:ext>
            </a:extLst>
          </p:cNvPr>
          <p:cNvSpPr txBox="1"/>
          <p:nvPr/>
        </p:nvSpPr>
        <p:spPr>
          <a:xfrm>
            <a:off x="2611569" y="2221396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D1C18833-7069-44C9-8AC8-269B1E01F349}"/>
              </a:ext>
            </a:extLst>
          </p:cNvPr>
          <p:cNvSpPr txBox="1"/>
          <p:nvPr/>
        </p:nvSpPr>
        <p:spPr>
          <a:xfrm>
            <a:off x="4317093" y="4090988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12" name="object 7">
            <a:extLst>
              <a:ext uri="{FF2B5EF4-FFF2-40B4-BE49-F238E27FC236}">
                <a16:creationId xmlns:a16="http://schemas.microsoft.com/office/drawing/2014/main" id="{ED9C24ED-1949-42AC-A444-FAF394AEEAE1}"/>
              </a:ext>
            </a:extLst>
          </p:cNvPr>
          <p:cNvGraphicFramePr>
            <a:graphicFrameLocks noGrp="1"/>
          </p:cNvGraphicFramePr>
          <p:nvPr/>
        </p:nvGraphicFramePr>
        <p:xfrm>
          <a:off x="1466347" y="2778328"/>
          <a:ext cx="2680334" cy="27467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DD51772-545D-4DDF-8929-4AF17B8A2F24}"/>
              </a:ext>
            </a:extLst>
          </p:cNvPr>
          <p:cNvSpPr txBox="1"/>
          <p:nvPr/>
        </p:nvSpPr>
        <p:spPr>
          <a:xfrm>
            <a:off x="280611" y="1141010"/>
            <a:ext cx="732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Stride</a:t>
            </a:r>
            <a:endParaRPr lang="ko-KR" altLang="en-US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E977DE-FBEF-4F63-AF67-4FA5C3D100FD}"/>
              </a:ext>
            </a:extLst>
          </p:cNvPr>
          <p:cNvSpPr txBox="1"/>
          <p:nvPr/>
        </p:nvSpPr>
        <p:spPr>
          <a:xfrm>
            <a:off x="636525" y="1454057"/>
            <a:ext cx="524483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Filter</a:t>
            </a:r>
            <a:r>
              <a:rPr lang="ko-KR" altLang="en-US" dirty="0"/>
              <a:t>가 </a:t>
            </a:r>
            <a:r>
              <a:rPr lang="en-US" altLang="ko-KR" dirty="0"/>
              <a:t>Convolution</a:t>
            </a:r>
            <a:r>
              <a:rPr lang="ko-KR" altLang="en-US" dirty="0"/>
              <a:t>연산을 수행하는 </a:t>
            </a:r>
            <a:r>
              <a:rPr lang="en-US" altLang="ko-KR" dirty="0"/>
              <a:t>Step size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84CA1DA-6238-4D7A-9330-D104ADD6D0A0}"/>
              </a:ext>
            </a:extLst>
          </p:cNvPr>
          <p:cNvGraphicFramePr>
            <a:graphicFrameLocks noGrp="1"/>
          </p:cNvGraphicFramePr>
          <p:nvPr/>
        </p:nvGraphicFramePr>
        <p:xfrm>
          <a:off x="8164975" y="3142399"/>
          <a:ext cx="1914524" cy="1961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261350361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795034722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377791059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326097726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3014922223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301984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956875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667016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0096015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5011967"/>
                  </a:ext>
                </a:extLst>
              </a:tr>
            </a:tbl>
          </a:graphicData>
        </a:graphic>
      </p:graphicFrame>
      <p:sp>
        <p:nvSpPr>
          <p:cNvPr id="17" name="object 4">
            <a:extLst>
              <a:ext uri="{FF2B5EF4-FFF2-40B4-BE49-F238E27FC236}">
                <a16:creationId xmlns:a16="http://schemas.microsoft.com/office/drawing/2014/main" id="{09F29953-2983-4B14-B893-A193B1EF9558}"/>
              </a:ext>
            </a:extLst>
          </p:cNvPr>
          <p:cNvSpPr txBox="1"/>
          <p:nvPr/>
        </p:nvSpPr>
        <p:spPr>
          <a:xfrm>
            <a:off x="9024764" y="2617305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dirty="0">
                <a:latin typeface="Arial"/>
                <a:cs typeface="Arial"/>
              </a:rPr>
              <a:t>5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0D4BAC3D-F529-4B96-B60E-BD54090ADD7D}"/>
              </a:ext>
            </a:extLst>
          </p:cNvPr>
          <p:cNvSpPr txBox="1"/>
          <p:nvPr/>
        </p:nvSpPr>
        <p:spPr>
          <a:xfrm>
            <a:off x="10307901" y="3952092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dirty="0">
                <a:latin typeface="Arial"/>
                <a:cs typeface="Arial"/>
              </a:rPr>
              <a:t>5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6443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DA9409-2EDE-474A-9191-974874812BFC}"/>
              </a:ext>
            </a:extLst>
          </p:cNvPr>
          <p:cNvSpPr txBox="1"/>
          <p:nvPr/>
        </p:nvSpPr>
        <p:spPr>
          <a:xfrm>
            <a:off x="0" y="523873"/>
            <a:ext cx="121919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Convolution Layer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65E0C9-E02D-4C15-BC76-F33358E1ABE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Convolutional neural network (CNN)</a:t>
            </a:r>
            <a:endParaRPr lang="ko-KR" altLang="en-US" sz="2000" i="1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96D142A-9BAC-49CF-9AD0-48B5F0A744D9}"/>
              </a:ext>
            </a:extLst>
          </p:cNvPr>
          <p:cNvGrpSpPr/>
          <p:nvPr/>
        </p:nvGrpSpPr>
        <p:grpSpPr>
          <a:xfrm>
            <a:off x="26077" y="6031617"/>
            <a:ext cx="4731587" cy="665692"/>
            <a:chOff x="26077" y="6031617"/>
            <a:chExt cx="4731587" cy="665692"/>
          </a:xfrm>
        </p:grpSpPr>
        <p:sp>
          <p:nvSpPr>
            <p:cNvPr id="34" name="object 16">
              <a:extLst>
                <a:ext uri="{FF2B5EF4-FFF2-40B4-BE49-F238E27FC236}">
                  <a16:creationId xmlns:a16="http://schemas.microsoft.com/office/drawing/2014/main" id="{B09127F9-63E4-4E54-B72F-8CBC71F320AB}"/>
                </a:ext>
              </a:extLst>
            </p:cNvPr>
            <p:cNvSpPr txBox="1">
              <a:spLocks/>
            </p:cNvSpPr>
            <p:nvPr/>
          </p:nvSpPr>
          <p:spPr>
            <a:xfrm>
              <a:off x="3048689" y="6388064"/>
              <a:ext cx="1590040" cy="3092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310"/>
                </a:lnSpc>
              </a:pPr>
              <a:r>
                <a:rPr lang="en-US" spc="-5" dirty="0"/>
                <a:t>April 18,</a:t>
              </a:r>
              <a:r>
                <a:rPr lang="en-US" spc="-90" dirty="0"/>
                <a:t> </a:t>
              </a:r>
              <a:r>
                <a:rPr lang="en-US" spc="-5" dirty="0"/>
                <a:t>2017</a:t>
              </a:r>
            </a:p>
          </p:txBody>
        </p:sp>
        <p:sp>
          <p:nvSpPr>
            <p:cNvPr id="35" name="object 17">
              <a:extLst>
                <a:ext uri="{FF2B5EF4-FFF2-40B4-BE49-F238E27FC236}">
                  <a16:creationId xmlns:a16="http://schemas.microsoft.com/office/drawing/2014/main" id="{F54BB7FC-B2AB-4275-858B-F6A1391E1DA0}"/>
                </a:ext>
              </a:extLst>
            </p:cNvPr>
            <p:cNvSpPr txBox="1">
              <a:spLocks/>
            </p:cNvSpPr>
            <p:nvPr/>
          </p:nvSpPr>
          <p:spPr>
            <a:xfrm>
              <a:off x="139593" y="6031617"/>
              <a:ext cx="4618071" cy="26930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090"/>
                </a:lnSpc>
              </a:pPr>
              <a:r>
                <a:rPr lang="en-US" spc="-5" dirty="0"/>
                <a:t>Fei-Fei Li </a:t>
              </a:r>
              <a:r>
                <a:rPr lang="en-US" dirty="0"/>
                <a:t>&amp; Justin Johnson &amp; </a:t>
              </a:r>
              <a:r>
                <a:rPr lang="en-US" spc="-5" dirty="0"/>
                <a:t>Serena</a:t>
              </a:r>
              <a:r>
                <a:rPr lang="en-US" spc="-125" dirty="0"/>
                <a:t> </a:t>
              </a:r>
              <a:r>
                <a:rPr lang="en-US" spc="-5" dirty="0"/>
                <a:t>Yeung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B24188-7E80-4E6A-8236-07D72279855E}"/>
                </a:ext>
              </a:extLst>
            </p:cNvPr>
            <p:cNvSpPr txBox="1"/>
            <p:nvPr/>
          </p:nvSpPr>
          <p:spPr>
            <a:xfrm>
              <a:off x="26077" y="6327977"/>
              <a:ext cx="4056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출처</a:t>
              </a:r>
              <a:r>
                <a:rPr lang="en-US" altLang="ko-KR" dirty="0"/>
                <a:t>: cs231n_2017_lecture5</a:t>
              </a:r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DD51772-545D-4DDF-8929-4AF17B8A2F24}"/>
              </a:ext>
            </a:extLst>
          </p:cNvPr>
          <p:cNvSpPr txBox="1"/>
          <p:nvPr/>
        </p:nvSpPr>
        <p:spPr>
          <a:xfrm>
            <a:off x="280611" y="1141010"/>
            <a:ext cx="732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Stride</a:t>
            </a:r>
            <a:endParaRPr lang="ko-KR" altLang="en-US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E977DE-FBEF-4F63-AF67-4FA5C3D100FD}"/>
              </a:ext>
            </a:extLst>
          </p:cNvPr>
          <p:cNvSpPr txBox="1"/>
          <p:nvPr/>
        </p:nvSpPr>
        <p:spPr>
          <a:xfrm>
            <a:off x="636525" y="1454057"/>
            <a:ext cx="524483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Filter</a:t>
            </a:r>
            <a:r>
              <a:rPr lang="ko-KR" altLang="en-US" dirty="0"/>
              <a:t>가 </a:t>
            </a:r>
            <a:r>
              <a:rPr lang="en-US" altLang="ko-KR" dirty="0"/>
              <a:t>Convolution</a:t>
            </a:r>
            <a:r>
              <a:rPr lang="ko-KR" altLang="en-US" dirty="0"/>
              <a:t>연산을 수행하는 </a:t>
            </a:r>
            <a:r>
              <a:rPr lang="en-US" altLang="ko-KR" dirty="0"/>
              <a:t>Step size</a:t>
            </a:r>
            <a:endParaRPr lang="ko-KR" altLang="en-US" dirty="0"/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30C90157-9B1D-44BD-AB25-BF13911A7E81}"/>
              </a:ext>
            </a:extLst>
          </p:cNvPr>
          <p:cNvSpPr txBox="1"/>
          <p:nvPr/>
        </p:nvSpPr>
        <p:spPr>
          <a:xfrm>
            <a:off x="5182312" y="2416976"/>
            <a:ext cx="2868930" cy="11150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7x7 input </a:t>
            </a:r>
            <a:r>
              <a:rPr sz="2400" dirty="0">
                <a:latin typeface="Arial"/>
                <a:cs typeface="Arial"/>
              </a:rPr>
              <a:t>(spatially)  </a:t>
            </a:r>
            <a:r>
              <a:rPr sz="2400" spc="-5" dirty="0">
                <a:latin typeface="Arial"/>
                <a:cs typeface="Arial"/>
              </a:rPr>
              <a:t>assume 3x3 filter  applied </a:t>
            </a:r>
            <a:r>
              <a:rPr sz="2400" b="1" spc="-5" dirty="0">
                <a:latin typeface="Arial"/>
                <a:cs typeface="Arial"/>
              </a:rPr>
              <a:t>with stride</a:t>
            </a:r>
            <a:r>
              <a:rPr sz="2400" b="1" spc="-9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2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499A634E-BE43-446A-AF65-102004F9F7FA}"/>
              </a:ext>
            </a:extLst>
          </p:cNvPr>
          <p:cNvSpPr txBox="1"/>
          <p:nvPr/>
        </p:nvSpPr>
        <p:spPr>
          <a:xfrm>
            <a:off x="2670756" y="2221396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882ED736-3AD4-4493-A30B-D397296A9BC5}"/>
              </a:ext>
            </a:extLst>
          </p:cNvPr>
          <p:cNvSpPr txBox="1"/>
          <p:nvPr/>
        </p:nvSpPr>
        <p:spPr>
          <a:xfrm>
            <a:off x="4376280" y="4090988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19" name="object 6">
            <a:extLst>
              <a:ext uri="{FF2B5EF4-FFF2-40B4-BE49-F238E27FC236}">
                <a16:creationId xmlns:a16="http://schemas.microsoft.com/office/drawing/2014/main" id="{39AF065A-2797-447B-8B0B-2B14F67EDD2F}"/>
              </a:ext>
            </a:extLst>
          </p:cNvPr>
          <p:cNvGraphicFramePr>
            <a:graphicFrameLocks noGrp="1"/>
          </p:cNvGraphicFramePr>
          <p:nvPr/>
        </p:nvGraphicFramePr>
        <p:xfrm>
          <a:off x="1505322" y="2736224"/>
          <a:ext cx="2680334" cy="27467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247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DA9409-2EDE-474A-9191-974874812BFC}"/>
              </a:ext>
            </a:extLst>
          </p:cNvPr>
          <p:cNvSpPr txBox="1"/>
          <p:nvPr/>
        </p:nvSpPr>
        <p:spPr>
          <a:xfrm>
            <a:off x="0" y="523873"/>
            <a:ext cx="121919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Convolution Layer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65E0C9-E02D-4C15-BC76-F33358E1ABE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Convolutional neural network (CNN)</a:t>
            </a:r>
            <a:endParaRPr lang="ko-KR" altLang="en-US" sz="2000" i="1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96D142A-9BAC-49CF-9AD0-48B5F0A744D9}"/>
              </a:ext>
            </a:extLst>
          </p:cNvPr>
          <p:cNvGrpSpPr/>
          <p:nvPr/>
        </p:nvGrpSpPr>
        <p:grpSpPr>
          <a:xfrm>
            <a:off x="26077" y="6031617"/>
            <a:ext cx="4731587" cy="665692"/>
            <a:chOff x="26077" y="6031617"/>
            <a:chExt cx="4731587" cy="665692"/>
          </a:xfrm>
        </p:grpSpPr>
        <p:sp>
          <p:nvSpPr>
            <p:cNvPr id="34" name="object 16">
              <a:extLst>
                <a:ext uri="{FF2B5EF4-FFF2-40B4-BE49-F238E27FC236}">
                  <a16:creationId xmlns:a16="http://schemas.microsoft.com/office/drawing/2014/main" id="{B09127F9-63E4-4E54-B72F-8CBC71F320AB}"/>
                </a:ext>
              </a:extLst>
            </p:cNvPr>
            <p:cNvSpPr txBox="1">
              <a:spLocks/>
            </p:cNvSpPr>
            <p:nvPr/>
          </p:nvSpPr>
          <p:spPr>
            <a:xfrm>
              <a:off x="3048689" y="6388064"/>
              <a:ext cx="1590040" cy="3092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310"/>
                </a:lnSpc>
              </a:pPr>
              <a:r>
                <a:rPr lang="en-US" spc="-5" dirty="0"/>
                <a:t>April 18,</a:t>
              </a:r>
              <a:r>
                <a:rPr lang="en-US" spc="-90" dirty="0"/>
                <a:t> </a:t>
              </a:r>
              <a:r>
                <a:rPr lang="en-US" spc="-5" dirty="0"/>
                <a:t>2017</a:t>
              </a:r>
            </a:p>
          </p:txBody>
        </p:sp>
        <p:sp>
          <p:nvSpPr>
            <p:cNvPr id="35" name="object 17">
              <a:extLst>
                <a:ext uri="{FF2B5EF4-FFF2-40B4-BE49-F238E27FC236}">
                  <a16:creationId xmlns:a16="http://schemas.microsoft.com/office/drawing/2014/main" id="{F54BB7FC-B2AB-4275-858B-F6A1391E1DA0}"/>
                </a:ext>
              </a:extLst>
            </p:cNvPr>
            <p:cNvSpPr txBox="1">
              <a:spLocks/>
            </p:cNvSpPr>
            <p:nvPr/>
          </p:nvSpPr>
          <p:spPr>
            <a:xfrm>
              <a:off x="139593" y="6031617"/>
              <a:ext cx="4618071" cy="26930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090"/>
                </a:lnSpc>
              </a:pPr>
              <a:r>
                <a:rPr lang="en-US" spc="-5" dirty="0"/>
                <a:t>Fei-Fei Li </a:t>
              </a:r>
              <a:r>
                <a:rPr lang="en-US" dirty="0"/>
                <a:t>&amp; Justin Johnson &amp; </a:t>
              </a:r>
              <a:r>
                <a:rPr lang="en-US" spc="-5" dirty="0"/>
                <a:t>Serena</a:t>
              </a:r>
              <a:r>
                <a:rPr lang="en-US" spc="-125" dirty="0"/>
                <a:t> </a:t>
              </a:r>
              <a:r>
                <a:rPr lang="en-US" spc="-5" dirty="0"/>
                <a:t>Yeung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B24188-7E80-4E6A-8236-07D72279855E}"/>
                </a:ext>
              </a:extLst>
            </p:cNvPr>
            <p:cNvSpPr txBox="1"/>
            <p:nvPr/>
          </p:nvSpPr>
          <p:spPr>
            <a:xfrm>
              <a:off x="26077" y="6327977"/>
              <a:ext cx="4056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출처</a:t>
              </a:r>
              <a:r>
                <a:rPr lang="en-US" altLang="ko-KR" dirty="0"/>
                <a:t>: cs231n_2017_lecture5</a:t>
              </a:r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DD51772-545D-4DDF-8929-4AF17B8A2F24}"/>
              </a:ext>
            </a:extLst>
          </p:cNvPr>
          <p:cNvSpPr txBox="1"/>
          <p:nvPr/>
        </p:nvSpPr>
        <p:spPr>
          <a:xfrm>
            <a:off x="280611" y="1141010"/>
            <a:ext cx="732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Stride</a:t>
            </a:r>
            <a:endParaRPr lang="ko-KR" altLang="en-US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E977DE-FBEF-4F63-AF67-4FA5C3D100FD}"/>
              </a:ext>
            </a:extLst>
          </p:cNvPr>
          <p:cNvSpPr txBox="1"/>
          <p:nvPr/>
        </p:nvSpPr>
        <p:spPr>
          <a:xfrm>
            <a:off x="636525" y="1454057"/>
            <a:ext cx="524483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Filter</a:t>
            </a:r>
            <a:r>
              <a:rPr lang="ko-KR" altLang="en-US" dirty="0"/>
              <a:t>가 </a:t>
            </a:r>
            <a:r>
              <a:rPr lang="en-US" altLang="ko-KR" dirty="0"/>
              <a:t>Convolution</a:t>
            </a:r>
            <a:r>
              <a:rPr lang="ko-KR" altLang="en-US" dirty="0"/>
              <a:t>연산을 수행하는 </a:t>
            </a:r>
            <a:r>
              <a:rPr lang="en-US" altLang="ko-KR" dirty="0"/>
              <a:t>Step size</a:t>
            </a:r>
            <a:endParaRPr lang="ko-KR" altLang="en-US" dirty="0"/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51631A2E-2ADE-4228-B264-9B80254F081A}"/>
              </a:ext>
            </a:extLst>
          </p:cNvPr>
          <p:cNvSpPr txBox="1"/>
          <p:nvPr/>
        </p:nvSpPr>
        <p:spPr>
          <a:xfrm>
            <a:off x="5326031" y="2395207"/>
            <a:ext cx="2868930" cy="11150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7x7 input </a:t>
            </a:r>
            <a:r>
              <a:rPr sz="2400" dirty="0">
                <a:latin typeface="Arial"/>
                <a:cs typeface="Arial"/>
              </a:rPr>
              <a:t>(spatially)  </a:t>
            </a:r>
            <a:r>
              <a:rPr sz="2400" spc="-5" dirty="0">
                <a:latin typeface="Arial"/>
                <a:cs typeface="Arial"/>
              </a:rPr>
              <a:t>assume 3x3 filter  applied </a:t>
            </a:r>
            <a:r>
              <a:rPr sz="2400" b="1" spc="-5" dirty="0">
                <a:latin typeface="Arial"/>
                <a:cs typeface="Arial"/>
              </a:rPr>
              <a:t>with stride</a:t>
            </a:r>
            <a:r>
              <a:rPr sz="2400" b="1" spc="-9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CD97CFD4-3F3C-4F6A-A641-681C990B8BA6}"/>
              </a:ext>
            </a:extLst>
          </p:cNvPr>
          <p:cNvSpPr txBox="1"/>
          <p:nvPr/>
        </p:nvSpPr>
        <p:spPr>
          <a:xfrm>
            <a:off x="2738260" y="2225299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05CFE017-93B1-4908-B0D5-5BD1A83ADD47}"/>
              </a:ext>
            </a:extLst>
          </p:cNvPr>
          <p:cNvSpPr txBox="1"/>
          <p:nvPr/>
        </p:nvSpPr>
        <p:spPr>
          <a:xfrm>
            <a:off x="4443784" y="4094891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19" name="object 6">
            <a:extLst>
              <a:ext uri="{FF2B5EF4-FFF2-40B4-BE49-F238E27FC236}">
                <a16:creationId xmlns:a16="http://schemas.microsoft.com/office/drawing/2014/main" id="{088F0185-29CB-43DC-81E0-0E41B13B17A4}"/>
              </a:ext>
            </a:extLst>
          </p:cNvPr>
          <p:cNvGraphicFramePr>
            <a:graphicFrameLocks noGrp="1"/>
          </p:cNvGraphicFramePr>
          <p:nvPr/>
        </p:nvGraphicFramePr>
        <p:xfrm>
          <a:off x="1572826" y="2740127"/>
          <a:ext cx="2680334" cy="27467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7849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9A5AA-7FB3-456C-AFB0-F529B0BFD123}"/>
              </a:ext>
            </a:extLst>
          </p:cNvPr>
          <p:cNvSpPr txBox="1"/>
          <p:nvPr/>
        </p:nvSpPr>
        <p:spPr>
          <a:xfrm>
            <a:off x="1703388" y="2059339"/>
            <a:ext cx="4107215" cy="1419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u="sng" dirty="0">
                <a:solidFill>
                  <a:srgbClr val="0000FF"/>
                </a:solidFill>
              </a:rPr>
              <a:t>CNN </a:t>
            </a:r>
            <a:r>
              <a:rPr lang="ko-KR" altLang="en-US" sz="2000" b="1" u="sng" dirty="0">
                <a:solidFill>
                  <a:srgbClr val="0000FF"/>
                </a:solidFill>
              </a:rPr>
              <a:t>개요</a:t>
            </a:r>
            <a:endParaRPr lang="en-US" altLang="ko-KR" sz="2000" b="1" u="sng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/>
              <a:t>Convolution </a:t>
            </a:r>
            <a:r>
              <a:rPr lang="ko-KR" altLang="en-US" sz="2000" b="1" dirty="0"/>
              <a:t>연산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/>
              <a:t>3D </a:t>
            </a:r>
            <a:r>
              <a:rPr lang="ko-KR" altLang="en-US" sz="2000" b="1" dirty="0"/>
              <a:t>데이터의 </a:t>
            </a:r>
            <a:r>
              <a:rPr lang="en-US" altLang="ko-KR" sz="2000" b="1" dirty="0"/>
              <a:t>Convolution </a:t>
            </a:r>
            <a:r>
              <a:rPr lang="ko-KR" altLang="en-US" sz="2000" b="1" dirty="0"/>
              <a:t>연산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276832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DA9409-2EDE-474A-9191-974874812BFC}"/>
              </a:ext>
            </a:extLst>
          </p:cNvPr>
          <p:cNvSpPr txBox="1"/>
          <p:nvPr/>
        </p:nvSpPr>
        <p:spPr>
          <a:xfrm>
            <a:off x="0" y="523873"/>
            <a:ext cx="121919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Convolution Layer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65E0C9-E02D-4C15-BC76-F33358E1ABE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Convolutional neural network (CNN)</a:t>
            </a:r>
            <a:endParaRPr lang="ko-KR" altLang="en-US" sz="2000" i="1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96D142A-9BAC-49CF-9AD0-48B5F0A744D9}"/>
              </a:ext>
            </a:extLst>
          </p:cNvPr>
          <p:cNvGrpSpPr/>
          <p:nvPr/>
        </p:nvGrpSpPr>
        <p:grpSpPr>
          <a:xfrm>
            <a:off x="26077" y="6031617"/>
            <a:ext cx="4731587" cy="665692"/>
            <a:chOff x="26077" y="6031617"/>
            <a:chExt cx="4731587" cy="665692"/>
          </a:xfrm>
        </p:grpSpPr>
        <p:sp>
          <p:nvSpPr>
            <p:cNvPr id="34" name="object 16">
              <a:extLst>
                <a:ext uri="{FF2B5EF4-FFF2-40B4-BE49-F238E27FC236}">
                  <a16:creationId xmlns:a16="http://schemas.microsoft.com/office/drawing/2014/main" id="{B09127F9-63E4-4E54-B72F-8CBC71F320AB}"/>
                </a:ext>
              </a:extLst>
            </p:cNvPr>
            <p:cNvSpPr txBox="1">
              <a:spLocks/>
            </p:cNvSpPr>
            <p:nvPr/>
          </p:nvSpPr>
          <p:spPr>
            <a:xfrm>
              <a:off x="3048689" y="6388064"/>
              <a:ext cx="1590040" cy="3092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310"/>
                </a:lnSpc>
              </a:pPr>
              <a:r>
                <a:rPr lang="en-US" spc="-5" dirty="0"/>
                <a:t>April 18,</a:t>
              </a:r>
              <a:r>
                <a:rPr lang="en-US" spc="-90" dirty="0"/>
                <a:t> </a:t>
              </a:r>
              <a:r>
                <a:rPr lang="en-US" spc="-5" dirty="0"/>
                <a:t>2017</a:t>
              </a:r>
            </a:p>
          </p:txBody>
        </p:sp>
        <p:sp>
          <p:nvSpPr>
            <p:cNvPr id="35" name="object 17">
              <a:extLst>
                <a:ext uri="{FF2B5EF4-FFF2-40B4-BE49-F238E27FC236}">
                  <a16:creationId xmlns:a16="http://schemas.microsoft.com/office/drawing/2014/main" id="{F54BB7FC-B2AB-4275-858B-F6A1391E1DA0}"/>
                </a:ext>
              </a:extLst>
            </p:cNvPr>
            <p:cNvSpPr txBox="1">
              <a:spLocks/>
            </p:cNvSpPr>
            <p:nvPr/>
          </p:nvSpPr>
          <p:spPr>
            <a:xfrm>
              <a:off x="139593" y="6031617"/>
              <a:ext cx="4618071" cy="26930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090"/>
                </a:lnSpc>
              </a:pPr>
              <a:r>
                <a:rPr lang="en-US" spc="-5" dirty="0"/>
                <a:t>Fei-Fei Li </a:t>
              </a:r>
              <a:r>
                <a:rPr lang="en-US" dirty="0"/>
                <a:t>&amp; Justin Johnson &amp; </a:t>
              </a:r>
              <a:r>
                <a:rPr lang="en-US" spc="-5" dirty="0"/>
                <a:t>Serena</a:t>
              </a:r>
              <a:r>
                <a:rPr lang="en-US" spc="-125" dirty="0"/>
                <a:t> </a:t>
              </a:r>
              <a:r>
                <a:rPr lang="en-US" spc="-5" dirty="0"/>
                <a:t>Yeung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B24188-7E80-4E6A-8236-07D72279855E}"/>
                </a:ext>
              </a:extLst>
            </p:cNvPr>
            <p:cNvSpPr txBox="1"/>
            <p:nvPr/>
          </p:nvSpPr>
          <p:spPr>
            <a:xfrm>
              <a:off x="26077" y="6327977"/>
              <a:ext cx="4056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출처</a:t>
              </a:r>
              <a:r>
                <a:rPr lang="en-US" altLang="ko-KR" dirty="0"/>
                <a:t>: cs231n_2017_lecture5</a:t>
              </a:r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DD51772-545D-4DDF-8929-4AF17B8A2F24}"/>
              </a:ext>
            </a:extLst>
          </p:cNvPr>
          <p:cNvSpPr txBox="1"/>
          <p:nvPr/>
        </p:nvSpPr>
        <p:spPr>
          <a:xfrm>
            <a:off x="280611" y="1141010"/>
            <a:ext cx="732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Stride</a:t>
            </a:r>
            <a:endParaRPr lang="ko-KR" altLang="en-US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E977DE-FBEF-4F63-AF67-4FA5C3D100FD}"/>
              </a:ext>
            </a:extLst>
          </p:cNvPr>
          <p:cNvSpPr txBox="1"/>
          <p:nvPr/>
        </p:nvSpPr>
        <p:spPr>
          <a:xfrm>
            <a:off x="636525" y="1454057"/>
            <a:ext cx="524483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Filter</a:t>
            </a:r>
            <a:r>
              <a:rPr lang="ko-KR" altLang="en-US" dirty="0"/>
              <a:t>가 </a:t>
            </a:r>
            <a:r>
              <a:rPr lang="en-US" altLang="ko-KR" dirty="0"/>
              <a:t>Convolution</a:t>
            </a:r>
            <a:r>
              <a:rPr lang="ko-KR" altLang="en-US" dirty="0"/>
              <a:t>연산을 수행하는 </a:t>
            </a:r>
            <a:r>
              <a:rPr lang="en-US" altLang="ko-KR" dirty="0"/>
              <a:t>Step size</a:t>
            </a:r>
            <a:endParaRPr lang="ko-KR" altLang="en-US" dirty="0"/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CA581E0B-3339-4F62-9CBA-7005F41DFFAC}"/>
              </a:ext>
            </a:extLst>
          </p:cNvPr>
          <p:cNvSpPr txBox="1"/>
          <p:nvPr/>
        </p:nvSpPr>
        <p:spPr>
          <a:xfrm>
            <a:off x="5183791" y="2461045"/>
            <a:ext cx="2868930" cy="14770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7x7 input </a:t>
            </a:r>
            <a:r>
              <a:rPr sz="2400" dirty="0">
                <a:latin typeface="Arial"/>
                <a:cs typeface="Arial"/>
              </a:rPr>
              <a:t>(spatially)  </a:t>
            </a:r>
            <a:r>
              <a:rPr sz="2400" spc="-5" dirty="0">
                <a:latin typeface="Arial"/>
                <a:cs typeface="Arial"/>
              </a:rPr>
              <a:t>assume 3x3 filter  applied </a:t>
            </a:r>
            <a:r>
              <a:rPr sz="2400" b="1" spc="-5" dirty="0">
                <a:latin typeface="Arial"/>
                <a:cs typeface="Arial"/>
              </a:rPr>
              <a:t>with stride</a:t>
            </a:r>
            <a:r>
              <a:rPr sz="2400" b="1" spc="-9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2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ts val="2760"/>
              </a:lnSpc>
            </a:pPr>
            <a:r>
              <a:rPr sz="2400" b="1" spc="-5" dirty="0">
                <a:latin typeface="Arial"/>
                <a:cs typeface="Arial"/>
              </a:rPr>
              <a:t>=&gt; 3x3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output!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14A3265E-5EF2-4AD7-B8E1-E19F2EA05E61}"/>
              </a:ext>
            </a:extLst>
          </p:cNvPr>
          <p:cNvSpPr txBox="1"/>
          <p:nvPr/>
        </p:nvSpPr>
        <p:spPr>
          <a:xfrm>
            <a:off x="2738260" y="2222355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F6AA0282-4B7C-49D6-82E9-63224806D628}"/>
              </a:ext>
            </a:extLst>
          </p:cNvPr>
          <p:cNvSpPr txBox="1"/>
          <p:nvPr/>
        </p:nvSpPr>
        <p:spPr>
          <a:xfrm>
            <a:off x="4443784" y="4091947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7</a:t>
            </a:r>
          </a:p>
        </p:txBody>
      </p:sp>
      <p:graphicFrame>
        <p:nvGraphicFramePr>
          <p:cNvPr id="19" name="object 6">
            <a:extLst>
              <a:ext uri="{FF2B5EF4-FFF2-40B4-BE49-F238E27FC236}">
                <a16:creationId xmlns:a16="http://schemas.microsoft.com/office/drawing/2014/main" id="{E3BA67F2-B062-4621-9E1F-5C45C771B107}"/>
              </a:ext>
            </a:extLst>
          </p:cNvPr>
          <p:cNvGraphicFramePr>
            <a:graphicFrameLocks noGrp="1"/>
          </p:cNvGraphicFramePr>
          <p:nvPr/>
        </p:nvGraphicFramePr>
        <p:xfrm>
          <a:off x="1572826" y="2737183"/>
          <a:ext cx="2680334" cy="27467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1AF1FD6-5259-40BB-B836-FDE6DE3572F5}"/>
              </a:ext>
            </a:extLst>
          </p:cNvPr>
          <p:cNvGraphicFramePr>
            <a:graphicFrameLocks noGrp="1"/>
          </p:cNvGraphicFramePr>
          <p:nvPr/>
        </p:nvGraphicFramePr>
        <p:xfrm>
          <a:off x="8755284" y="3521980"/>
          <a:ext cx="1148714" cy="11771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3004075827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1247767774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3704255873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901296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3471306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1020354"/>
                  </a:ext>
                </a:extLst>
              </a:tr>
            </a:tbl>
          </a:graphicData>
        </a:graphic>
      </p:graphicFrame>
      <p:sp>
        <p:nvSpPr>
          <p:cNvPr id="20" name="object 3">
            <a:extLst>
              <a:ext uri="{FF2B5EF4-FFF2-40B4-BE49-F238E27FC236}">
                <a16:creationId xmlns:a16="http://schemas.microsoft.com/office/drawing/2014/main" id="{055588C4-8D25-4055-BCE2-F05474271F30}"/>
              </a:ext>
            </a:extLst>
          </p:cNvPr>
          <p:cNvSpPr txBox="1"/>
          <p:nvPr/>
        </p:nvSpPr>
        <p:spPr>
          <a:xfrm>
            <a:off x="9221545" y="2944860"/>
            <a:ext cx="19494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dirty="0">
                <a:latin typeface="Arial"/>
                <a:cs typeface="Arial"/>
              </a:rPr>
              <a:t>3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1" name="object 4">
            <a:extLst>
              <a:ext uri="{FF2B5EF4-FFF2-40B4-BE49-F238E27FC236}">
                <a16:creationId xmlns:a16="http://schemas.microsoft.com/office/drawing/2014/main" id="{D27C8E3C-4765-4486-B347-A6ACB636F3D7}"/>
              </a:ext>
            </a:extLst>
          </p:cNvPr>
          <p:cNvSpPr txBox="1"/>
          <p:nvPr/>
        </p:nvSpPr>
        <p:spPr>
          <a:xfrm>
            <a:off x="10108362" y="3914998"/>
            <a:ext cx="19494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dirty="0">
                <a:latin typeface="Arial"/>
                <a:cs typeface="Arial"/>
              </a:rPr>
              <a:t>3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78629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78277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Networks - Convolution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6968574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Padding: Input</a:t>
            </a:r>
            <a:r>
              <a:rPr lang="ko-KR" altLang="en-US" b="1" dirty="0"/>
              <a:t> </a:t>
            </a:r>
            <a:r>
              <a:rPr lang="en-US" altLang="ko-KR" b="1" dirty="0"/>
              <a:t>image</a:t>
            </a:r>
            <a:r>
              <a:rPr lang="ko-KR" altLang="en-US" b="1" dirty="0"/>
              <a:t> 주변 값을 특정 값</a:t>
            </a:r>
            <a:r>
              <a:rPr lang="en-US" altLang="ko-KR" b="1" dirty="0"/>
              <a:t> (</a:t>
            </a:r>
            <a:r>
              <a:rPr lang="ko-KR" altLang="en-US" b="1" dirty="0"/>
              <a:t>주로 </a:t>
            </a:r>
            <a:r>
              <a:rPr lang="en-US" altLang="ko-KR" b="1" dirty="0"/>
              <a:t>0) </a:t>
            </a:r>
            <a:r>
              <a:rPr lang="ko-KR" altLang="en-US" b="1" dirty="0"/>
              <a:t>으로 채워 줌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Convolution </a:t>
            </a:r>
            <a:r>
              <a:rPr lang="ko-KR" altLang="en-US" sz="1600" dirty="0"/>
              <a:t>연산으로 </a:t>
            </a:r>
            <a:r>
              <a:rPr lang="en-US" altLang="ko-KR" sz="1600" dirty="0"/>
              <a:t>boundary </a:t>
            </a:r>
            <a:r>
              <a:rPr lang="ko-KR" altLang="en-US" sz="1600" dirty="0"/>
              <a:t>정보가 소실되는 문제를 방지</a:t>
            </a:r>
            <a:endParaRPr lang="en-US" altLang="ko-KR" sz="1600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D622B3EC-37B6-493A-9BD7-47A2BCB2D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048" y="2507425"/>
            <a:ext cx="1447800" cy="135128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298E9D6A-4BCD-4775-BB42-874840DDB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272" y="2680053"/>
            <a:ext cx="1082675" cy="100602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B5643D6-C44D-478F-96EC-9D6BBA62AB9C}"/>
              </a:ext>
            </a:extLst>
          </p:cNvPr>
          <p:cNvSpPr txBox="1"/>
          <p:nvPr/>
        </p:nvSpPr>
        <p:spPr>
          <a:xfrm>
            <a:off x="5351573" y="285990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*</a:t>
            </a:r>
            <a:endParaRPr lang="ko-KR" altLang="en-US" sz="3600" b="1" dirty="0"/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F7668C2C-06CE-4D20-841B-F1B7718FB49B}"/>
              </a:ext>
            </a:extLst>
          </p:cNvPr>
          <p:cNvSpPr/>
          <p:nvPr/>
        </p:nvSpPr>
        <p:spPr>
          <a:xfrm>
            <a:off x="7843804" y="3053525"/>
            <a:ext cx="406400" cy="2590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4DD868-6212-4213-AE21-40338238D859}"/>
              </a:ext>
            </a:extLst>
          </p:cNvPr>
          <p:cNvSpPr txBox="1"/>
          <p:nvPr/>
        </p:nvSpPr>
        <p:spPr>
          <a:xfrm>
            <a:off x="779503" y="2998399"/>
            <a:ext cx="203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Padding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size = 0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C2CDD5-8D75-4125-967C-8E6C9DF15C07}"/>
              </a:ext>
            </a:extLst>
          </p:cNvPr>
          <p:cNvSpPr txBox="1"/>
          <p:nvPr/>
        </p:nvSpPr>
        <p:spPr>
          <a:xfrm>
            <a:off x="3235548" y="3816742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Input</a:t>
            </a:r>
            <a:r>
              <a:rPr lang="ko-KR" altLang="en-US" b="1" dirty="0"/>
              <a:t> </a:t>
            </a:r>
            <a:r>
              <a:rPr lang="en-US" altLang="ko-KR" b="1" dirty="0"/>
              <a:t>image</a:t>
            </a:r>
            <a:endParaRPr lang="ko-KR" altLang="en-US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6DC393-CF62-4995-BC37-D420F8D03292}"/>
              </a:ext>
            </a:extLst>
          </p:cNvPr>
          <p:cNvSpPr txBox="1"/>
          <p:nvPr/>
        </p:nvSpPr>
        <p:spPr>
          <a:xfrm>
            <a:off x="6445833" y="3816742"/>
            <a:ext cx="739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Filter</a:t>
            </a:r>
            <a:endParaRPr lang="ko-KR" altLang="en-US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DA9FAD-2A7B-4C8B-B5B6-21B1BF47D637}"/>
              </a:ext>
            </a:extLst>
          </p:cNvPr>
          <p:cNvSpPr txBox="1"/>
          <p:nvPr/>
        </p:nvSpPr>
        <p:spPr>
          <a:xfrm>
            <a:off x="8675830" y="3539743"/>
            <a:ext cx="1533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Output</a:t>
            </a:r>
          </a:p>
          <a:p>
            <a:pPr algn="ctr"/>
            <a:r>
              <a:rPr lang="en-US" altLang="ko-KR" b="1" dirty="0"/>
              <a:t>feature map</a:t>
            </a:r>
            <a:endParaRPr lang="ko-KR" altLang="en-US" b="1" dirty="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E88749CB-1D5E-478C-B985-ED8AE9C57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9586" y="2884580"/>
            <a:ext cx="765728" cy="7153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3C7D76-5C99-407A-A83C-2E22117D64B8}"/>
              </a:ext>
            </a:extLst>
          </p:cNvPr>
          <p:cNvSpPr txBox="1"/>
          <p:nvPr/>
        </p:nvSpPr>
        <p:spPr>
          <a:xfrm>
            <a:off x="5040947" y="3261377"/>
            <a:ext cx="984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stride: 1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0157328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78277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Networks - Convolution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6968574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Padding: Input</a:t>
            </a:r>
            <a:r>
              <a:rPr lang="ko-KR" altLang="en-US" b="1" dirty="0"/>
              <a:t> </a:t>
            </a:r>
            <a:r>
              <a:rPr lang="en-US" altLang="ko-KR" b="1" dirty="0"/>
              <a:t>image</a:t>
            </a:r>
            <a:r>
              <a:rPr lang="ko-KR" altLang="en-US" b="1" dirty="0"/>
              <a:t> 주변 값을 특정 값</a:t>
            </a:r>
            <a:r>
              <a:rPr lang="en-US" altLang="ko-KR" b="1" dirty="0"/>
              <a:t> (</a:t>
            </a:r>
            <a:r>
              <a:rPr lang="ko-KR" altLang="en-US" b="1" dirty="0"/>
              <a:t>주로 </a:t>
            </a:r>
            <a:r>
              <a:rPr lang="en-US" altLang="ko-KR" b="1" dirty="0"/>
              <a:t>0) </a:t>
            </a:r>
            <a:r>
              <a:rPr lang="ko-KR" altLang="en-US" b="1" dirty="0"/>
              <a:t>으로 채워 줌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Convolution </a:t>
            </a:r>
            <a:r>
              <a:rPr lang="ko-KR" altLang="en-US" sz="1600" dirty="0"/>
              <a:t>연산으로 </a:t>
            </a:r>
            <a:r>
              <a:rPr lang="en-US" altLang="ko-KR" sz="1600" dirty="0"/>
              <a:t>boundary </a:t>
            </a:r>
            <a:r>
              <a:rPr lang="ko-KR" altLang="en-US" sz="1600" dirty="0"/>
              <a:t>정보가 소실되는 문제를 방지</a:t>
            </a:r>
            <a:endParaRPr lang="en-US" altLang="ko-KR" sz="1600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D622B3EC-37B6-493A-9BD7-47A2BCB2D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048" y="2507425"/>
            <a:ext cx="1447800" cy="135128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298E9D6A-4BCD-4775-BB42-874840DDB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272" y="2680053"/>
            <a:ext cx="1082675" cy="100602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B5643D6-C44D-478F-96EC-9D6BBA62AB9C}"/>
              </a:ext>
            </a:extLst>
          </p:cNvPr>
          <p:cNvSpPr txBox="1"/>
          <p:nvPr/>
        </p:nvSpPr>
        <p:spPr>
          <a:xfrm>
            <a:off x="5351573" y="285990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*</a:t>
            </a:r>
            <a:endParaRPr lang="ko-KR" altLang="en-US" sz="3600" b="1" dirty="0"/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F7668C2C-06CE-4D20-841B-F1B7718FB49B}"/>
              </a:ext>
            </a:extLst>
          </p:cNvPr>
          <p:cNvSpPr/>
          <p:nvPr/>
        </p:nvSpPr>
        <p:spPr>
          <a:xfrm>
            <a:off x="7843804" y="3053525"/>
            <a:ext cx="406400" cy="2590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4DD868-6212-4213-AE21-40338238D859}"/>
              </a:ext>
            </a:extLst>
          </p:cNvPr>
          <p:cNvSpPr txBox="1"/>
          <p:nvPr/>
        </p:nvSpPr>
        <p:spPr>
          <a:xfrm>
            <a:off x="779503" y="2998399"/>
            <a:ext cx="203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Padding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size = 0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C2CDD5-8D75-4125-967C-8E6C9DF15C07}"/>
              </a:ext>
            </a:extLst>
          </p:cNvPr>
          <p:cNvSpPr txBox="1"/>
          <p:nvPr/>
        </p:nvSpPr>
        <p:spPr>
          <a:xfrm>
            <a:off x="3235548" y="3816742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Input</a:t>
            </a:r>
            <a:r>
              <a:rPr lang="ko-KR" altLang="en-US" b="1" dirty="0"/>
              <a:t> </a:t>
            </a:r>
            <a:r>
              <a:rPr lang="en-US" altLang="ko-KR" b="1" dirty="0"/>
              <a:t>image</a:t>
            </a:r>
            <a:endParaRPr lang="ko-KR" altLang="en-US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6DC393-CF62-4995-BC37-D420F8D03292}"/>
              </a:ext>
            </a:extLst>
          </p:cNvPr>
          <p:cNvSpPr txBox="1"/>
          <p:nvPr/>
        </p:nvSpPr>
        <p:spPr>
          <a:xfrm>
            <a:off x="6445833" y="3816742"/>
            <a:ext cx="739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Filter</a:t>
            </a:r>
            <a:endParaRPr lang="ko-KR" altLang="en-US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DA9FAD-2A7B-4C8B-B5B6-21B1BF47D637}"/>
              </a:ext>
            </a:extLst>
          </p:cNvPr>
          <p:cNvSpPr txBox="1"/>
          <p:nvPr/>
        </p:nvSpPr>
        <p:spPr>
          <a:xfrm>
            <a:off x="8675830" y="3539743"/>
            <a:ext cx="1533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Output</a:t>
            </a:r>
          </a:p>
          <a:p>
            <a:pPr algn="ctr"/>
            <a:r>
              <a:rPr lang="en-US" altLang="ko-KR" b="1" dirty="0"/>
              <a:t>feature map</a:t>
            </a:r>
            <a:endParaRPr lang="ko-KR" altLang="en-US" b="1" dirty="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E88749CB-1D5E-478C-B985-ED8AE9C57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9586" y="2884580"/>
            <a:ext cx="765728" cy="7153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3C7D76-5C99-407A-A83C-2E22117D64B8}"/>
              </a:ext>
            </a:extLst>
          </p:cNvPr>
          <p:cNvSpPr txBox="1"/>
          <p:nvPr/>
        </p:nvSpPr>
        <p:spPr>
          <a:xfrm>
            <a:off x="5040947" y="3261377"/>
            <a:ext cx="984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stride: 1</a:t>
            </a:r>
            <a:endParaRPr lang="ko-KR" altLang="en-US" sz="160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2A3D4B1-8C22-4E50-8B26-A4B807C18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272" y="4665009"/>
            <a:ext cx="1082675" cy="10060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54BA3E6-DA7B-4897-BAAF-B9C8A1E766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8873" y="4248264"/>
            <a:ext cx="1962150" cy="18395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6F8E34-A7DE-41DA-AECB-3B36091A8D41}"/>
              </a:ext>
            </a:extLst>
          </p:cNvPr>
          <p:cNvSpPr txBox="1"/>
          <p:nvPr/>
        </p:nvSpPr>
        <p:spPr>
          <a:xfrm>
            <a:off x="5351573" y="4844856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*</a:t>
            </a:r>
            <a:endParaRPr lang="ko-KR" altLang="en-US" sz="3600" b="1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2E49CFCC-D285-4922-B6E6-A9585A859A60}"/>
              </a:ext>
            </a:extLst>
          </p:cNvPr>
          <p:cNvSpPr/>
          <p:nvPr/>
        </p:nvSpPr>
        <p:spPr>
          <a:xfrm>
            <a:off x="7843804" y="5038481"/>
            <a:ext cx="406400" cy="2590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DA4D1C-8EBF-4082-A0C4-9DE497FFC304}"/>
              </a:ext>
            </a:extLst>
          </p:cNvPr>
          <p:cNvSpPr txBox="1"/>
          <p:nvPr/>
        </p:nvSpPr>
        <p:spPr>
          <a:xfrm>
            <a:off x="779503" y="4983355"/>
            <a:ext cx="203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Padding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size = 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BE32CA-D41E-4121-8F03-404E1949595A}"/>
              </a:ext>
            </a:extLst>
          </p:cNvPr>
          <p:cNvSpPr txBox="1"/>
          <p:nvPr/>
        </p:nvSpPr>
        <p:spPr>
          <a:xfrm>
            <a:off x="3236758" y="6080435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Input</a:t>
            </a:r>
            <a:r>
              <a:rPr lang="ko-KR" altLang="en-US" b="1" dirty="0"/>
              <a:t> </a:t>
            </a:r>
            <a:r>
              <a:rPr lang="en-US" altLang="ko-KR" b="1" dirty="0"/>
              <a:t>image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441951-12B7-4197-BAA4-112BFA9B15CD}"/>
              </a:ext>
            </a:extLst>
          </p:cNvPr>
          <p:cNvSpPr txBox="1"/>
          <p:nvPr/>
        </p:nvSpPr>
        <p:spPr>
          <a:xfrm>
            <a:off x="6445833" y="5967195"/>
            <a:ext cx="739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Filter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C72426-D763-4968-9E72-D1E9ED6904CD}"/>
              </a:ext>
            </a:extLst>
          </p:cNvPr>
          <p:cNvSpPr txBox="1"/>
          <p:nvPr/>
        </p:nvSpPr>
        <p:spPr>
          <a:xfrm>
            <a:off x="8675830" y="5828696"/>
            <a:ext cx="1533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Output</a:t>
            </a:r>
          </a:p>
          <a:p>
            <a:pPr algn="ctr"/>
            <a:r>
              <a:rPr lang="en-US" altLang="ko-KR" b="1" dirty="0"/>
              <a:t>feature map</a:t>
            </a:r>
            <a:endParaRPr lang="ko-KR" altLang="en-US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9174BB5-4568-447D-8479-54A78326F7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6858" y="4495364"/>
            <a:ext cx="1431184" cy="134531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3E0E6F2-6F68-4761-A530-923591BAFDE0}"/>
              </a:ext>
            </a:extLst>
          </p:cNvPr>
          <p:cNvSpPr txBox="1"/>
          <p:nvPr/>
        </p:nvSpPr>
        <p:spPr>
          <a:xfrm>
            <a:off x="5040947" y="5184492"/>
            <a:ext cx="984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stride: 1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4390549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DA9409-2EDE-474A-9191-974874812BFC}"/>
              </a:ext>
            </a:extLst>
          </p:cNvPr>
          <p:cNvSpPr txBox="1"/>
          <p:nvPr/>
        </p:nvSpPr>
        <p:spPr>
          <a:xfrm>
            <a:off x="0" y="523873"/>
            <a:ext cx="121919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Convolution Layer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65E0C9-E02D-4C15-BC76-F33358E1ABE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Convolutional neural network (CNN)</a:t>
            </a:r>
            <a:endParaRPr lang="ko-KR" altLang="en-US" sz="20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D51772-545D-4DDF-8929-4AF17B8A2F24}"/>
              </a:ext>
            </a:extLst>
          </p:cNvPr>
          <p:cNvSpPr txBox="1"/>
          <p:nvPr/>
        </p:nvSpPr>
        <p:spPr>
          <a:xfrm>
            <a:off x="280611" y="1141010"/>
            <a:ext cx="732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Padding</a:t>
            </a:r>
            <a:endParaRPr lang="ko-KR" altLang="en-US" sz="20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0F1629C-C261-48D6-ABCC-E47B25D67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00" y="2360347"/>
            <a:ext cx="9232793" cy="36288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EBDC039-DEF7-43D9-98B7-59B502E9AF50}"/>
              </a:ext>
            </a:extLst>
          </p:cNvPr>
          <p:cNvSpPr txBox="1"/>
          <p:nvPr/>
        </p:nvSpPr>
        <p:spPr>
          <a:xfrm>
            <a:off x="636525" y="1454057"/>
            <a:ext cx="738747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Input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의 주변을 특정 값으로 채움 </a:t>
            </a:r>
            <a:r>
              <a:rPr lang="en-US" altLang="ko-KR" dirty="0"/>
              <a:t>(</a:t>
            </a:r>
            <a:r>
              <a:rPr lang="ko-KR" altLang="en-US" dirty="0"/>
              <a:t>보통 </a:t>
            </a:r>
            <a:r>
              <a:rPr lang="en-US" altLang="ko-KR" dirty="0"/>
              <a:t>0</a:t>
            </a:r>
            <a:r>
              <a:rPr lang="ko-KR" altLang="en-US" dirty="0"/>
              <a:t>을 사용</a:t>
            </a:r>
            <a:r>
              <a:rPr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Convolution </a:t>
            </a:r>
            <a:r>
              <a:rPr lang="ko-KR" altLang="en-US" dirty="0"/>
              <a:t>연산으로 </a:t>
            </a:r>
            <a:r>
              <a:rPr lang="en-US" altLang="ko-KR" dirty="0"/>
              <a:t>boundary</a:t>
            </a:r>
            <a:r>
              <a:rPr lang="ko-KR" altLang="en-US" dirty="0"/>
              <a:t>의 정보가 소실되는 문제점을 방지</a:t>
            </a:r>
          </a:p>
        </p:txBody>
      </p:sp>
    </p:spTree>
    <p:extLst>
      <p:ext uri="{BB962C8B-B14F-4D97-AF65-F5344CB8AC3E}">
        <p14:creationId xmlns:p14="http://schemas.microsoft.com/office/powerpoint/2010/main" val="2846926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78277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Networks - Convolution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6171882" cy="1200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Convolution </a:t>
            </a:r>
            <a:r>
              <a:rPr lang="ko-KR" altLang="en-US" b="1" dirty="0"/>
              <a:t>연산의 출력 크기 계산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출력 크기는 </a:t>
            </a:r>
            <a:r>
              <a:rPr lang="en-US" altLang="ko-KR" sz="1600" dirty="0"/>
              <a:t>filter size, stride, padding size</a:t>
            </a:r>
            <a:r>
              <a:rPr lang="ko-KR" altLang="en-US" sz="1600" dirty="0"/>
              <a:t>에 따라 달라짐</a:t>
            </a:r>
            <a:endParaRPr lang="en-US" altLang="ko-KR" sz="16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출력 크기는 정수로 나누어 떨어져야 함</a:t>
            </a:r>
            <a:endParaRPr lang="en-US" altLang="ko-KR" sz="1600" dirty="0"/>
          </a:p>
        </p:txBody>
      </p:sp>
      <p:graphicFrame>
        <p:nvGraphicFramePr>
          <p:cNvPr id="24" name="개체 23">
            <a:extLst>
              <a:ext uri="{FF2B5EF4-FFF2-40B4-BE49-F238E27FC236}">
                <a16:creationId xmlns:a16="http://schemas.microsoft.com/office/drawing/2014/main" id="{28D6D95C-CEB1-4BD9-8BAB-98A87F9863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4844139"/>
              </p:ext>
            </p:extLst>
          </p:nvPr>
        </p:nvGraphicFramePr>
        <p:xfrm>
          <a:off x="1142999" y="3003550"/>
          <a:ext cx="5025081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098520" imgH="469800" progId="Equation.DSMT4">
                  <p:embed/>
                </p:oleObj>
              </mc:Choice>
              <mc:Fallback>
                <p:oleObj name="Equation" r:id="rId3" imgW="3098520" imgH="469800" progId="Equation.DSMT4">
                  <p:embed/>
                  <p:pic>
                    <p:nvPicPr>
                      <p:cNvPr id="6" name="개체 5">
                        <a:extLst>
                          <a:ext uri="{FF2B5EF4-FFF2-40B4-BE49-F238E27FC236}">
                            <a16:creationId xmlns:a16="http://schemas.microsoft.com/office/drawing/2014/main" id="{34B384E8-352C-4F08-89AE-9DB24965BD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2999" y="3003550"/>
                        <a:ext cx="5025081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개체 24">
            <a:extLst>
              <a:ext uri="{FF2B5EF4-FFF2-40B4-BE49-F238E27FC236}">
                <a16:creationId xmlns:a16="http://schemas.microsoft.com/office/drawing/2014/main" id="{89ADBA02-DC35-4096-AC6F-4D9D0F1F9A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9236421"/>
              </p:ext>
            </p:extLst>
          </p:nvPr>
        </p:nvGraphicFramePr>
        <p:xfrm>
          <a:off x="1133475" y="4468813"/>
          <a:ext cx="504507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111480" imgH="469800" progId="Equation.DSMT4">
                  <p:embed/>
                </p:oleObj>
              </mc:Choice>
              <mc:Fallback>
                <p:oleObj name="Equation" r:id="rId5" imgW="3111480" imgH="469800" progId="Equation.DSMT4">
                  <p:embed/>
                  <p:pic>
                    <p:nvPicPr>
                      <p:cNvPr id="24" name="개체 23">
                        <a:extLst>
                          <a:ext uri="{FF2B5EF4-FFF2-40B4-BE49-F238E27FC236}">
                            <a16:creationId xmlns:a16="http://schemas.microsoft.com/office/drawing/2014/main" id="{0167AF85-6362-4890-AAAE-69A1BCFDCF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33475" y="4468813"/>
                        <a:ext cx="5045075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FCCF34B-03F1-41EB-810A-786EFDF6DD8B}"/>
              </a:ext>
            </a:extLst>
          </p:cNvPr>
          <p:cNvSpPr txBox="1"/>
          <p:nvPr/>
        </p:nvSpPr>
        <p:spPr>
          <a:xfrm>
            <a:off x="7054850" y="3003550"/>
            <a:ext cx="2823209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(H, W): Input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size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(FW, FH): Filter size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P: Padding size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S: Stride</a:t>
            </a:r>
          </a:p>
        </p:txBody>
      </p:sp>
    </p:spTree>
    <p:extLst>
      <p:ext uri="{BB962C8B-B14F-4D97-AF65-F5344CB8AC3E}">
        <p14:creationId xmlns:p14="http://schemas.microsoft.com/office/powerpoint/2010/main" val="2231203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78277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Networks - Convolution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6840334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Pooling: Input data</a:t>
            </a:r>
            <a:r>
              <a:rPr lang="ko-KR" altLang="en-US" b="1" dirty="0"/>
              <a:t>의 </a:t>
            </a:r>
            <a:r>
              <a:rPr lang="en-US" altLang="ko-KR" b="1" dirty="0"/>
              <a:t>dimension</a:t>
            </a:r>
            <a:r>
              <a:rPr lang="ko-KR" altLang="en-US" b="1" dirty="0"/>
              <a:t>을 </a:t>
            </a:r>
            <a:r>
              <a:rPr lang="en-US" altLang="ko-KR" b="1" dirty="0"/>
              <a:t>subsampling </a:t>
            </a:r>
            <a:r>
              <a:rPr lang="ko-KR" altLang="en-US" b="1" dirty="0"/>
              <a:t>하는 방법</a:t>
            </a:r>
            <a:endParaRPr lang="en-US" altLang="ko-KR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CD2469-46D7-4984-98D6-1A1A6D2A1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81" y="2343005"/>
            <a:ext cx="5070639" cy="252926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2943667-F26D-4137-8C45-8125B38FA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981" y="2343005"/>
            <a:ext cx="5070638" cy="252926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16C08F1-314B-4D8A-BE79-55D623CED798}"/>
              </a:ext>
            </a:extLst>
          </p:cNvPr>
          <p:cNvSpPr txBox="1"/>
          <p:nvPr/>
        </p:nvSpPr>
        <p:spPr>
          <a:xfrm>
            <a:off x="1983381" y="4947645"/>
            <a:ext cx="2518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2x2 max pooling </a:t>
            </a:r>
            <a:r>
              <a:rPr lang="ko-KR" altLang="en-US" b="1" dirty="0"/>
              <a:t>예시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94310B-5DD3-44FE-946C-BAFCC64DCC66}"/>
              </a:ext>
            </a:extLst>
          </p:cNvPr>
          <p:cNvSpPr txBox="1"/>
          <p:nvPr/>
        </p:nvSpPr>
        <p:spPr>
          <a:xfrm>
            <a:off x="7484799" y="4947645"/>
            <a:ext cx="2929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2x2 average pooling </a:t>
            </a:r>
            <a:r>
              <a:rPr lang="ko-KR" altLang="en-US" b="1" dirty="0"/>
              <a:t>예시</a:t>
            </a:r>
          </a:p>
        </p:txBody>
      </p:sp>
    </p:spTree>
    <p:extLst>
      <p:ext uri="{BB962C8B-B14F-4D97-AF65-F5344CB8AC3E}">
        <p14:creationId xmlns:p14="http://schemas.microsoft.com/office/powerpoint/2010/main" val="23246443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9A5AA-7FB3-456C-AFB0-F529B0BFD123}"/>
              </a:ext>
            </a:extLst>
          </p:cNvPr>
          <p:cNvSpPr txBox="1"/>
          <p:nvPr/>
        </p:nvSpPr>
        <p:spPr>
          <a:xfrm>
            <a:off x="1703388" y="2059339"/>
            <a:ext cx="4107215" cy="1419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/>
              <a:t>CNN </a:t>
            </a:r>
            <a:r>
              <a:rPr lang="ko-KR" altLang="en-US" sz="2000" b="1" dirty="0"/>
              <a:t>개요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/>
              <a:t>Convolution </a:t>
            </a:r>
            <a:r>
              <a:rPr lang="ko-KR" altLang="en-US" sz="2000" b="1" dirty="0"/>
              <a:t>연산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u="sng" dirty="0">
                <a:solidFill>
                  <a:srgbClr val="0000FF"/>
                </a:solidFill>
              </a:rPr>
              <a:t>3D </a:t>
            </a:r>
            <a:r>
              <a:rPr lang="ko-KR" altLang="en-US" sz="2000" b="1" u="sng" dirty="0">
                <a:solidFill>
                  <a:srgbClr val="0000FF"/>
                </a:solidFill>
              </a:rPr>
              <a:t>데이터의 </a:t>
            </a:r>
            <a:r>
              <a:rPr lang="en-US" altLang="ko-KR" sz="2000" b="1" u="sng" dirty="0">
                <a:solidFill>
                  <a:srgbClr val="0000FF"/>
                </a:solidFill>
              </a:rPr>
              <a:t>Convolution </a:t>
            </a:r>
            <a:r>
              <a:rPr lang="ko-KR" altLang="en-US" sz="2000" b="1" u="sng" dirty="0">
                <a:solidFill>
                  <a:srgbClr val="0000FF"/>
                </a:solidFill>
              </a:rPr>
              <a:t>연산</a:t>
            </a:r>
            <a:endParaRPr lang="en-US" altLang="ko-KR" sz="2000" b="1" u="sn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1845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969848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Networks - 3D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데이터의 </a:t>
            </a:r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5852884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3D </a:t>
            </a:r>
            <a:r>
              <a:rPr lang="ko-KR" altLang="en-US" b="1" dirty="0"/>
              <a:t>이미지 </a:t>
            </a:r>
            <a:r>
              <a:rPr lang="en-US" altLang="ko-KR" b="1" dirty="0"/>
              <a:t>(RGB)</a:t>
            </a:r>
            <a:r>
              <a:rPr lang="ko-KR" altLang="en-US" b="1" dirty="0"/>
              <a:t> 입력에 대한 </a:t>
            </a:r>
            <a:r>
              <a:rPr lang="en-US" altLang="ko-KR" b="1" dirty="0"/>
              <a:t>2D convolution </a:t>
            </a:r>
            <a:r>
              <a:rPr lang="ko-KR" altLang="en-US" b="1" dirty="0"/>
              <a:t>연산</a:t>
            </a:r>
            <a:endParaRPr lang="en-US" altLang="ko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A88C48-13A1-43D7-822E-5AACEADCEB81}"/>
              </a:ext>
            </a:extLst>
          </p:cNvPr>
          <p:cNvSpPr txBox="1"/>
          <p:nvPr/>
        </p:nvSpPr>
        <p:spPr>
          <a:xfrm>
            <a:off x="2926843" y="2206847"/>
            <a:ext cx="428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FF"/>
                </a:solidFill>
              </a:rPr>
              <a:t>입력 이미지와 필터의 채널은 같아야 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FCABB8-6E0D-43B5-A48A-0C2EE722ED0A}"/>
              </a:ext>
            </a:extLst>
          </p:cNvPr>
          <p:cNvSpPr txBox="1"/>
          <p:nvPr/>
        </p:nvSpPr>
        <p:spPr>
          <a:xfrm>
            <a:off x="1985266" y="5496410"/>
            <a:ext cx="2274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Input</a:t>
            </a:r>
            <a:r>
              <a:rPr lang="ko-KR" altLang="en-US" b="1" dirty="0"/>
              <a:t> </a:t>
            </a:r>
            <a:r>
              <a:rPr lang="en-US" altLang="ko-KR" b="1" dirty="0"/>
              <a:t>image</a:t>
            </a:r>
          </a:p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(Input feature map)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36CA85-67B4-4789-AC3D-892D2B90A640}"/>
              </a:ext>
            </a:extLst>
          </p:cNvPr>
          <p:cNvSpPr txBox="1"/>
          <p:nvPr/>
        </p:nvSpPr>
        <p:spPr>
          <a:xfrm>
            <a:off x="5307578" y="5219411"/>
            <a:ext cx="1048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Filter</a:t>
            </a:r>
          </a:p>
          <a:p>
            <a:pPr algn="ctr"/>
            <a:r>
              <a:rPr lang="en-US" altLang="ko-KR" b="1" dirty="0"/>
              <a:t>(Kernel)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9481A6-7FE3-47E4-B831-966BD73228DD}"/>
              </a:ext>
            </a:extLst>
          </p:cNvPr>
          <p:cNvSpPr txBox="1"/>
          <p:nvPr/>
        </p:nvSpPr>
        <p:spPr>
          <a:xfrm>
            <a:off x="3092013" y="2874689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4x4x</a:t>
            </a:r>
            <a:r>
              <a:rPr lang="en-US" altLang="ko-KR" b="1" dirty="0">
                <a:solidFill>
                  <a:srgbClr val="0000FF"/>
                </a:solidFill>
              </a:rPr>
              <a:t>3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7BAB42-113E-408D-937C-61F96840E8ED}"/>
              </a:ext>
            </a:extLst>
          </p:cNvPr>
          <p:cNvSpPr txBox="1"/>
          <p:nvPr/>
        </p:nvSpPr>
        <p:spPr>
          <a:xfrm>
            <a:off x="5679058" y="3138257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3x3x</a:t>
            </a:r>
            <a:r>
              <a:rPr lang="en-US" altLang="ko-KR" b="1" dirty="0">
                <a:solidFill>
                  <a:srgbClr val="0000FF"/>
                </a:solidFill>
              </a:rPr>
              <a:t>3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69D237-7F2C-46B9-9E7D-0EFDE7DA3A04}"/>
              </a:ext>
            </a:extLst>
          </p:cNvPr>
          <p:cNvSpPr txBox="1"/>
          <p:nvPr/>
        </p:nvSpPr>
        <p:spPr>
          <a:xfrm>
            <a:off x="4179308" y="4011631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*</a:t>
            </a:r>
            <a:endParaRPr lang="ko-KR" altLang="en-US" sz="3600" b="1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1D7B452C-6D9C-4222-9D81-D6E8DB07B8AD}"/>
              </a:ext>
            </a:extLst>
          </p:cNvPr>
          <p:cNvSpPr/>
          <p:nvPr/>
        </p:nvSpPr>
        <p:spPr>
          <a:xfrm>
            <a:off x="7045170" y="3992813"/>
            <a:ext cx="765882" cy="4882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1B33BB-0A19-4D8F-9B17-F34A9B7BD081}"/>
              </a:ext>
            </a:extLst>
          </p:cNvPr>
          <p:cNvSpPr txBox="1"/>
          <p:nvPr/>
        </p:nvSpPr>
        <p:spPr>
          <a:xfrm>
            <a:off x="9021945" y="3363287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2x2x1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532F43-9A43-46CF-A958-F99D9D23B92F}"/>
              </a:ext>
            </a:extLst>
          </p:cNvPr>
          <p:cNvSpPr txBox="1"/>
          <p:nvPr/>
        </p:nvSpPr>
        <p:spPr>
          <a:xfrm>
            <a:off x="8448960" y="5219411"/>
            <a:ext cx="1533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Output</a:t>
            </a:r>
          </a:p>
          <a:p>
            <a:pPr algn="ctr"/>
            <a:r>
              <a:rPr lang="en-US" altLang="ko-KR" b="1" dirty="0"/>
              <a:t>feature</a:t>
            </a:r>
            <a:r>
              <a:rPr lang="ko-KR" altLang="en-US" b="1" dirty="0"/>
              <a:t> </a:t>
            </a:r>
            <a:r>
              <a:rPr lang="en-US" altLang="ko-KR" b="1" dirty="0"/>
              <a:t>map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E7491FF-9CE5-4BA3-916A-9AC2ADE381D4}"/>
              </a:ext>
            </a:extLst>
          </p:cNvPr>
          <p:cNvCxnSpPr>
            <a:cxnSpLocks/>
            <a:stCxn id="4" idx="2"/>
            <a:endCxn id="8" idx="3"/>
          </p:cNvCxnSpPr>
          <p:nvPr/>
        </p:nvCxnSpPr>
        <p:spPr>
          <a:xfrm flipH="1">
            <a:off x="3925896" y="2576179"/>
            <a:ext cx="1144323" cy="48317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5E4B8E8-4693-42E5-8C0C-A35FD8E1CFA1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5070219" y="2576179"/>
            <a:ext cx="1171831" cy="61715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7A4B177-17DB-417B-AA83-8E416A887C66}"/>
              </a:ext>
            </a:extLst>
          </p:cNvPr>
          <p:cNvGrpSpPr/>
          <p:nvPr/>
        </p:nvGrpSpPr>
        <p:grpSpPr>
          <a:xfrm>
            <a:off x="2881823" y="3268545"/>
            <a:ext cx="6557064" cy="2002476"/>
            <a:chOff x="4211523" y="3106213"/>
            <a:chExt cx="3897663" cy="1190317"/>
          </a:xfrm>
        </p:grpSpPr>
        <p:sp>
          <p:nvSpPr>
            <p:cNvPr id="17" name="정육면체 16">
              <a:extLst>
                <a:ext uri="{FF2B5EF4-FFF2-40B4-BE49-F238E27FC236}">
                  <a16:creationId xmlns:a16="http://schemas.microsoft.com/office/drawing/2014/main" id="{DF4AACCA-17DD-4138-81E9-FFB5EABA8325}"/>
                </a:ext>
              </a:extLst>
            </p:cNvPr>
            <p:cNvSpPr/>
            <p:nvPr/>
          </p:nvSpPr>
          <p:spPr>
            <a:xfrm>
              <a:off x="4211523" y="3106213"/>
              <a:ext cx="365371" cy="1190317"/>
            </a:xfrm>
            <a:prstGeom prst="cube">
              <a:avLst>
                <a:gd name="adj" fmla="val 85221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정육면체 17">
              <a:extLst>
                <a:ext uri="{FF2B5EF4-FFF2-40B4-BE49-F238E27FC236}">
                  <a16:creationId xmlns:a16="http://schemas.microsoft.com/office/drawing/2014/main" id="{28DAEB49-34FB-41A9-8C66-301875DCED7E}"/>
                </a:ext>
              </a:extLst>
            </p:cNvPr>
            <p:cNvSpPr/>
            <p:nvPr/>
          </p:nvSpPr>
          <p:spPr>
            <a:xfrm>
              <a:off x="7902138" y="3364107"/>
              <a:ext cx="207048" cy="674528"/>
            </a:xfrm>
            <a:prstGeom prst="cube">
              <a:avLst>
                <a:gd name="adj" fmla="val 98255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정육면체 18">
              <a:extLst>
                <a:ext uri="{FF2B5EF4-FFF2-40B4-BE49-F238E27FC236}">
                  <a16:creationId xmlns:a16="http://schemas.microsoft.com/office/drawing/2014/main" id="{DE7299C5-9682-4981-AE69-C98AE5E01629}"/>
                </a:ext>
              </a:extLst>
            </p:cNvPr>
            <p:cNvSpPr/>
            <p:nvPr/>
          </p:nvSpPr>
          <p:spPr>
            <a:xfrm>
              <a:off x="5807679" y="3248306"/>
              <a:ext cx="288321" cy="777077"/>
            </a:xfrm>
            <a:prstGeom prst="cube">
              <a:avLst>
                <a:gd name="adj" fmla="val 81729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59508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969848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Networks - 3D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데이터의 </a:t>
            </a:r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5852884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3D </a:t>
            </a:r>
            <a:r>
              <a:rPr lang="ko-KR" altLang="en-US" b="1" dirty="0"/>
              <a:t>이미지 </a:t>
            </a:r>
            <a:r>
              <a:rPr lang="en-US" altLang="ko-KR" b="1" dirty="0"/>
              <a:t>(RGB)</a:t>
            </a:r>
            <a:r>
              <a:rPr lang="ko-KR" altLang="en-US" b="1" dirty="0"/>
              <a:t> 입력에 대한 </a:t>
            </a:r>
            <a:r>
              <a:rPr lang="en-US" altLang="ko-KR" b="1" dirty="0"/>
              <a:t>2D convolution </a:t>
            </a:r>
            <a:r>
              <a:rPr lang="ko-KR" altLang="en-US" b="1" dirty="0"/>
              <a:t>연산</a:t>
            </a:r>
            <a:endParaRPr lang="en-US" altLang="ko-KR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4F3191-805B-4515-9171-663B2B5D2CAA}"/>
              </a:ext>
            </a:extLst>
          </p:cNvPr>
          <p:cNvSpPr txBox="1"/>
          <p:nvPr/>
        </p:nvSpPr>
        <p:spPr>
          <a:xfrm>
            <a:off x="221109" y="4380628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Input</a:t>
            </a:r>
            <a:r>
              <a:rPr lang="ko-KR" altLang="en-US" b="1" dirty="0"/>
              <a:t> </a:t>
            </a:r>
            <a:r>
              <a:rPr lang="en-US" altLang="ko-KR" b="1" dirty="0"/>
              <a:t>image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0CD75C-A608-4AB5-8E1A-5570E4235995}"/>
              </a:ext>
            </a:extLst>
          </p:cNvPr>
          <p:cNvSpPr txBox="1"/>
          <p:nvPr/>
        </p:nvSpPr>
        <p:spPr>
          <a:xfrm>
            <a:off x="2126743" y="4380628"/>
            <a:ext cx="1048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Filter</a:t>
            </a:r>
          </a:p>
          <a:p>
            <a:pPr algn="ctr"/>
            <a:r>
              <a:rPr lang="en-US" altLang="ko-KR" b="1" dirty="0"/>
              <a:t>(Kernel)</a:t>
            </a:r>
            <a:endParaRPr lang="ko-KR" altLang="en-US" b="1" dirty="0"/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75D7BC71-6076-4FCC-A58C-4F1719DBFBD5}"/>
              </a:ext>
            </a:extLst>
          </p:cNvPr>
          <p:cNvSpPr/>
          <p:nvPr/>
        </p:nvSpPr>
        <p:spPr>
          <a:xfrm>
            <a:off x="974517" y="3106213"/>
            <a:ext cx="365371" cy="1190317"/>
          </a:xfrm>
          <a:prstGeom prst="cube">
            <a:avLst>
              <a:gd name="adj" fmla="val 85221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164552-FBD1-429D-8187-C1B3B56B60A0}"/>
              </a:ext>
            </a:extLst>
          </p:cNvPr>
          <p:cNvSpPr txBox="1"/>
          <p:nvPr/>
        </p:nvSpPr>
        <p:spPr>
          <a:xfrm>
            <a:off x="861711" y="2794876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4x4x</a:t>
            </a:r>
            <a:r>
              <a:rPr lang="en-US" altLang="ko-KR" b="1" dirty="0">
                <a:solidFill>
                  <a:srgbClr val="0000FF"/>
                </a:solidFill>
              </a:rPr>
              <a:t>3</a:t>
            </a:r>
            <a:endParaRPr lang="ko-KR" altLang="en-US" b="1" dirty="0"/>
          </a:p>
        </p:txBody>
      </p:sp>
      <p:sp>
        <p:nvSpPr>
          <p:cNvPr id="24" name="정육면체 23">
            <a:extLst>
              <a:ext uri="{FF2B5EF4-FFF2-40B4-BE49-F238E27FC236}">
                <a16:creationId xmlns:a16="http://schemas.microsoft.com/office/drawing/2014/main" id="{2CA138AD-0D9E-470E-B8F5-AB85B612ABF6}"/>
              </a:ext>
            </a:extLst>
          </p:cNvPr>
          <p:cNvSpPr/>
          <p:nvPr/>
        </p:nvSpPr>
        <p:spPr>
          <a:xfrm>
            <a:off x="2547866" y="3248306"/>
            <a:ext cx="288321" cy="777077"/>
          </a:xfrm>
          <a:prstGeom prst="cube">
            <a:avLst>
              <a:gd name="adj" fmla="val 81729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908305-5E70-4A09-880F-2801BD18B41E}"/>
              </a:ext>
            </a:extLst>
          </p:cNvPr>
          <p:cNvSpPr txBox="1"/>
          <p:nvPr/>
        </p:nvSpPr>
        <p:spPr>
          <a:xfrm>
            <a:off x="2337325" y="2794876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3x3x</a:t>
            </a:r>
            <a:r>
              <a:rPr lang="en-US" altLang="ko-KR" b="1" dirty="0">
                <a:solidFill>
                  <a:srgbClr val="0000FF"/>
                </a:solidFill>
              </a:rPr>
              <a:t>3</a:t>
            </a:r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2B6295-512E-469A-9682-820542D82CB8}"/>
              </a:ext>
            </a:extLst>
          </p:cNvPr>
          <p:cNvSpPr txBox="1"/>
          <p:nvPr/>
        </p:nvSpPr>
        <p:spPr>
          <a:xfrm>
            <a:off x="1662370" y="344322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*</a:t>
            </a:r>
            <a:endParaRPr lang="ko-KR" altLang="en-US" sz="3600" b="1" dirty="0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D8999219-EBB7-4773-8848-CCCF168EE915}"/>
              </a:ext>
            </a:extLst>
          </p:cNvPr>
          <p:cNvSpPr/>
          <p:nvPr/>
        </p:nvSpPr>
        <p:spPr>
          <a:xfrm>
            <a:off x="3382162" y="3636845"/>
            <a:ext cx="406400" cy="2590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61AC5B9A-A0EF-414E-92CB-AF5E9910FBAB}"/>
              </a:ext>
            </a:extLst>
          </p:cNvPr>
          <p:cNvSpPr/>
          <p:nvPr/>
        </p:nvSpPr>
        <p:spPr>
          <a:xfrm>
            <a:off x="4665132" y="3364107"/>
            <a:ext cx="207048" cy="674528"/>
          </a:xfrm>
          <a:prstGeom prst="cube">
            <a:avLst>
              <a:gd name="adj" fmla="val 98255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2C6301-3714-47B3-8CE7-FA6BA82F86B4}"/>
              </a:ext>
            </a:extLst>
          </p:cNvPr>
          <p:cNvSpPr txBox="1"/>
          <p:nvPr/>
        </p:nvSpPr>
        <p:spPr>
          <a:xfrm>
            <a:off x="4376638" y="2794876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2x2x</a:t>
            </a:r>
            <a:r>
              <a:rPr lang="en-US" altLang="ko-KR" b="1" dirty="0">
                <a:solidFill>
                  <a:srgbClr val="0000FF"/>
                </a:solidFill>
              </a:rPr>
              <a:t>1</a:t>
            </a:r>
            <a:endParaRPr lang="ko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3DF13D-0834-42EC-AE8A-75F1688E0A9B}"/>
              </a:ext>
            </a:extLst>
          </p:cNvPr>
          <p:cNvSpPr txBox="1"/>
          <p:nvPr/>
        </p:nvSpPr>
        <p:spPr>
          <a:xfrm>
            <a:off x="3954613" y="4380628"/>
            <a:ext cx="1533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Output</a:t>
            </a:r>
          </a:p>
          <a:p>
            <a:pPr algn="ctr"/>
            <a:r>
              <a:rPr lang="en-US" altLang="ko-KR" b="1" dirty="0"/>
              <a:t>feature</a:t>
            </a:r>
            <a:r>
              <a:rPr lang="ko-KR" altLang="en-US" b="1" dirty="0"/>
              <a:t> </a:t>
            </a:r>
            <a:r>
              <a:rPr lang="en-US" altLang="ko-KR" b="1" dirty="0"/>
              <a:t>map</a:t>
            </a:r>
          </a:p>
        </p:txBody>
      </p:sp>
      <p:pic>
        <p:nvPicPr>
          <p:cNvPr id="31" name="Picture 2" descr="멀티 채널 입력 데이터에 필터를 적용한 합성곱 계산 절차">
            <a:extLst>
              <a:ext uri="{FF2B5EF4-FFF2-40B4-BE49-F238E27FC236}">
                <a16:creationId xmlns:a16="http://schemas.microsoft.com/office/drawing/2014/main" id="{C92F8DA4-FA96-43BF-B247-15283F28B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499" y="1063204"/>
            <a:ext cx="5146094" cy="5407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8950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969848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Networks - 3D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데이터의 </a:t>
            </a:r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연산</a:t>
            </a: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69EA542C-B79C-458E-AE71-C8726ABF8850}"/>
              </a:ext>
            </a:extLst>
          </p:cNvPr>
          <p:cNvSpPr/>
          <p:nvPr/>
        </p:nvSpPr>
        <p:spPr>
          <a:xfrm>
            <a:off x="2405404" y="1574129"/>
            <a:ext cx="847074" cy="2759622"/>
          </a:xfrm>
          <a:prstGeom prst="cube">
            <a:avLst>
              <a:gd name="adj" fmla="val 85221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정육면체 5">
            <a:extLst>
              <a:ext uri="{FF2B5EF4-FFF2-40B4-BE49-F238E27FC236}">
                <a16:creationId xmlns:a16="http://schemas.microsoft.com/office/drawing/2014/main" id="{031B86DC-12B4-4444-A92D-E02D0D0561DE}"/>
              </a:ext>
            </a:extLst>
          </p:cNvPr>
          <p:cNvSpPr/>
          <p:nvPr/>
        </p:nvSpPr>
        <p:spPr>
          <a:xfrm>
            <a:off x="2531053" y="1757820"/>
            <a:ext cx="668442" cy="1801569"/>
          </a:xfrm>
          <a:prstGeom prst="cube">
            <a:avLst>
              <a:gd name="adj" fmla="val 81729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A56BA1D-E046-4971-AABE-0C1450075CE6}"/>
              </a:ext>
            </a:extLst>
          </p:cNvPr>
          <p:cNvSpPr/>
          <p:nvPr/>
        </p:nvSpPr>
        <p:spPr>
          <a:xfrm>
            <a:off x="4846320" y="2340550"/>
            <a:ext cx="152400" cy="1524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9ECDC93-711E-432A-85BD-7B89FB06994E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>
            <a:off x="3138429" y="1757820"/>
            <a:ext cx="1707891" cy="65893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9EFA326-BA25-4C68-B3C1-71C24F06311A}"/>
              </a:ext>
            </a:extLst>
          </p:cNvPr>
          <p:cNvCxnSpPr>
            <a:cxnSpLocks/>
            <a:stCxn id="6" idx="3"/>
            <a:endCxn id="7" idx="2"/>
          </p:cNvCxnSpPr>
          <p:nvPr/>
        </p:nvCxnSpPr>
        <p:spPr>
          <a:xfrm flipV="1">
            <a:off x="2592119" y="2416750"/>
            <a:ext cx="2254201" cy="114263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523E276-C539-442A-992B-E2917B7481DA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3199495" y="2416750"/>
            <a:ext cx="1646825" cy="61378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1AE1033-6BCB-47BA-864C-E8070142FC86}"/>
              </a:ext>
            </a:extLst>
          </p:cNvPr>
          <p:cNvCxnSpPr>
            <a:cxnSpLocks/>
            <a:stCxn id="6" idx="1"/>
            <a:endCxn id="7" idx="2"/>
          </p:cNvCxnSpPr>
          <p:nvPr/>
        </p:nvCxnSpPr>
        <p:spPr>
          <a:xfrm>
            <a:off x="2592119" y="2304131"/>
            <a:ext cx="2254201" cy="11261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9033681-06A4-4D84-B41F-4CE33E002CED}"/>
              </a:ext>
            </a:extLst>
          </p:cNvPr>
          <p:cNvSpPr txBox="1"/>
          <p:nvPr/>
        </p:nvSpPr>
        <p:spPr>
          <a:xfrm>
            <a:off x="1323930" y="2855908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(1)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86A2FD-296D-4699-99CA-E36F39F6A759}"/>
              </a:ext>
            </a:extLst>
          </p:cNvPr>
          <p:cNvSpPr txBox="1"/>
          <p:nvPr/>
        </p:nvSpPr>
        <p:spPr>
          <a:xfrm>
            <a:off x="1344532" y="1566334"/>
            <a:ext cx="938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4x4x3</a:t>
            </a:r>
          </a:p>
          <a:p>
            <a:pPr algn="ctr"/>
            <a:r>
              <a:rPr lang="en-US" altLang="ko-KR" b="1" dirty="0"/>
              <a:t>(Input)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4D19E7-FB9B-4102-96A2-631143962D1D}"/>
              </a:ext>
            </a:extLst>
          </p:cNvPr>
          <p:cNvSpPr txBox="1"/>
          <p:nvPr/>
        </p:nvSpPr>
        <p:spPr>
          <a:xfrm>
            <a:off x="3806871" y="1489069"/>
            <a:ext cx="1637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3x3x3 (Filter)</a:t>
            </a:r>
            <a:endParaRPr lang="ko-KR" altLang="en-US" b="1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E29DB53-0E81-4ED1-9DFC-B7FF9FB921B6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3245061" y="1673735"/>
            <a:ext cx="561810" cy="413550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554C70B-5561-4101-A96F-ECCB12F46DCA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282609" y="1889500"/>
            <a:ext cx="398657" cy="119108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379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586891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Networks -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6664004" cy="12409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MLP </a:t>
            </a:r>
            <a:r>
              <a:rPr lang="ko-KR" altLang="en-US" b="1" dirty="0"/>
              <a:t>모델의 문제점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rgbClr val="0000FF"/>
                </a:solidFill>
              </a:rPr>
              <a:t>평탄화된</a:t>
            </a:r>
            <a:r>
              <a:rPr lang="ko-KR" altLang="en-US" sz="1600" dirty="0">
                <a:solidFill>
                  <a:srgbClr val="0000FF"/>
                </a:solidFill>
              </a:rPr>
              <a:t> 이미지를 입력으로 받아 공간적 </a:t>
            </a:r>
            <a:r>
              <a:rPr lang="en-US" altLang="ko-KR" sz="1600" dirty="0">
                <a:solidFill>
                  <a:srgbClr val="0000FF"/>
                </a:solidFill>
              </a:rPr>
              <a:t>(</a:t>
            </a:r>
            <a:r>
              <a:rPr lang="ko-KR" altLang="en-US" sz="1600" dirty="0">
                <a:solidFill>
                  <a:srgbClr val="0000FF"/>
                </a:solidFill>
              </a:rPr>
              <a:t>형상</a:t>
            </a:r>
            <a:r>
              <a:rPr lang="en-US" altLang="ko-KR" sz="1600" dirty="0">
                <a:solidFill>
                  <a:srgbClr val="0000FF"/>
                </a:solidFill>
              </a:rPr>
              <a:t>) </a:t>
            </a:r>
            <a:r>
              <a:rPr lang="ko-KR" altLang="en-US" sz="1600" dirty="0">
                <a:solidFill>
                  <a:srgbClr val="0000FF"/>
                </a:solidFill>
              </a:rPr>
              <a:t>정보가 사라짐</a:t>
            </a:r>
            <a:endParaRPr lang="en-US" altLang="ko-KR" sz="1600" dirty="0">
              <a:solidFill>
                <a:srgbClr val="0000FF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CNN</a:t>
            </a:r>
            <a:r>
              <a:rPr lang="ko-KR" altLang="en-US" sz="1600" dirty="0"/>
              <a:t>에 비해 필요한 </a:t>
            </a:r>
            <a:r>
              <a:rPr lang="en-US" altLang="ko-KR" sz="1600" dirty="0"/>
              <a:t>weight parameter</a:t>
            </a:r>
            <a:r>
              <a:rPr lang="ko-KR" altLang="en-US" sz="1600" dirty="0"/>
              <a:t>의 개수가 많음</a:t>
            </a:r>
            <a:endParaRPr lang="en-US" altLang="ko-K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3326F4-E543-46A8-A478-66931A80CD8F}"/>
              </a:ext>
            </a:extLst>
          </p:cNvPr>
          <p:cNvSpPr txBox="1"/>
          <p:nvPr/>
        </p:nvSpPr>
        <p:spPr>
          <a:xfrm>
            <a:off x="4715658" y="5327333"/>
            <a:ext cx="27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MLP</a:t>
            </a:r>
            <a:r>
              <a:rPr lang="ko-KR" altLang="en-US" b="1" dirty="0"/>
              <a:t>의 입출력 구조 예시</a:t>
            </a:r>
          </a:p>
        </p:txBody>
      </p:sp>
      <p:pic>
        <p:nvPicPr>
          <p:cNvPr id="9" name="Picture 2" descr="Looking inside neural nets">
            <a:extLst>
              <a:ext uri="{FF2B5EF4-FFF2-40B4-BE49-F238E27FC236}">
                <a16:creationId xmlns:a16="http://schemas.microsoft.com/office/drawing/2014/main" id="{70A218AB-35A2-4115-B4E8-33B201C61D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" t="21219" r="74723" b="32492"/>
          <a:stretch/>
        </p:blipFill>
        <p:spPr bwMode="auto">
          <a:xfrm>
            <a:off x="2264256" y="3129307"/>
            <a:ext cx="1081434" cy="107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A76A76C-6DB0-444E-96CC-4E806291D3F5}"/>
              </a:ext>
            </a:extLst>
          </p:cNvPr>
          <p:cNvSpPr/>
          <p:nvPr/>
        </p:nvSpPr>
        <p:spPr>
          <a:xfrm>
            <a:off x="4273979" y="3232346"/>
            <a:ext cx="1371600" cy="8686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평탄화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6826543-CA88-454D-A5F6-ABF8A79F3BF7}"/>
              </a:ext>
            </a:extLst>
          </p:cNvPr>
          <p:cNvSpPr/>
          <p:nvPr/>
        </p:nvSpPr>
        <p:spPr>
          <a:xfrm>
            <a:off x="6573868" y="3232346"/>
            <a:ext cx="1371600" cy="8686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MLP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F3B61A0-EF7C-469F-8106-3714985A4127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345690" y="3666686"/>
            <a:ext cx="9282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C235FE0-5063-45FC-BDD3-EAE16C4B6604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5645579" y="3666686"/>
            <a:ext cx="9282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16B50C7-63F5-4363-BA1D-476641E2C196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>
            <a:off x="7945468" y="3666686"/>
            <a:ext cx="9282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5BF69A2-EF4D-4D9A-AA82-BC777DEEA540}"/>
              </a:ext>
            </a:extLst>
          </p:cNvPr>
          <p:cNvSpPr txBox="1"/>
          <p:nvPr/>
        </p:nvSpPr>
        <p:spPr>
          <a:xfrm>
            <a:off x="8873757" y="348202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예측 결과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90FA63-1874-409E-9F05-B074BCC74889}"/>
              </a:ext>
            </a:extLst>
          </p:cNvPr>
          <p:cNvSpPr txBox="1"/>
          <p:nvPr/>
        </p:nvSpPr>
        <p:spPr>
          <a:xfrm>
            <a:off x="2323911" y="4204065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28 x 28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D47052-542B-4203-835B-755B3049AA25}"/>
              </a:ext>
            </a:extLst>
          </p:cNvPr>
          <p:cNvSpPr txBox="1"/>
          <p:nvPr/>
        </p:nvSpPr>
        <p:spPr>
          <a:xfrm>
            <a:off x="5645579" y="4204065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784 x 1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5F2BD3-FB4A-4738-919B-BCC6465615EB}"/>
              </a:ext>
            </a:extLst>
          </p:cNvPr>
          <p:cNvSpPr txBox="1"/>
          <p:nvPr/>
        </p:nvSpPr>
        <p:spPr>
          <a:xfrm>
            <a:off x="9050888" y="4204065"/>
            <a:ext cx="835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10 x 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55948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969848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Networks - 3D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데이터의 </a:t>
            </a:r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연산</a:t>
            </a: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0D37AE14-1D6A-4A92-9351-245DA01523E8}"/>
              </a:ext>
            </a:extLst>
          </p:cNvPr>
          <p:cNvSpPr/>
          <p:nvPr/>
        </p:nvSpPr>
        <p:spPr>
          <a:xfrm>
            <a:off x="2405404" y="1574129"/>
            <a:ext cx="847074" cy="2759622"/>
          </a:xfrm>
          <a:prstGeom prst="cube">
            <a:avLst>
              <a:gd name="adj" fmla="val 85221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정육면체 5">
            <a:extLst>
              <a:ext uri="{FF2B5EF4-FFF2-40B4-BE49-F238E27FC236}">
                <a16:creationId xmlns:a16="http://schemas.microsoft.com/office/drawing/2014/main" id="{74058D5A-5BBD-4B64-BA65-81C25F6D14FF}"/>
              </a:ext>
            </a:extLst>
          </p:cNvPr>
          <p:cNvSpPr/>
          <p:nvPr/>
        </p:nvSpPr>
        <p:spPr>
          <a:xfrm>
            <a:off x="2531053" y="1757820"/>
            <a:ext cx="668442" cy="1801569"/>
          </a:xfrm>
          <a:prstGeom prst="cube">
            <a:avLst>
              <a:gd name="adj" fmla="val 81729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59D6BBD-0E1A-408F-B94A-7174F2BDF22A}"/>
              </a:ext>
            </a:extLst>
          </p:cNvPr>
          <p:cNvSpPr/>
          <p:nvPr/>
        </p:nvSpPr>
        <p:spPr>
          <a:xfrm>
            <a:off x="4846320" y="2340550"/>
            <a:ext cx="152400" cy="1524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DD483AC-A723-48C8-A7D6-3BF902C6962E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>
            <a:off x="3138429" y="1757820"/>
            <a:ext cx="1707891" cy="65893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CF385B9-9FDC-4BAD-A7DF-AECFAF18F5ED}"/>
              </a:ext>
            </a:extLst>
          </p:cNvPr>
          <p:cNvCxnSpPr>
            <a:cxnSpLocks/>
            <a:stCxn id="6" idx="3"/>
            <a:endCxn id="7" idx="2"/>
          </p:cNvCxnSpPr>
          <p:nvPr/>
        </p:nvCxnSpPr>
        <p:spPr>
          <a:xfrm flipV="1">
            <a:off x="2592119" y="2416750"/>
            <a:ext cx="2254201" cy="114263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DE5A02-D8B6-4FD3-9BA5-1EC0F8BC6AE5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3199495" y="2416750"/>
            <a:ext cx="1646825" cy="61378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3E102F-8874-4BFD-A0A2-F0E45DB70F44}"/>
              </a:ext>
            </a:extLst>
          </p:cNvPr>
          <p:cNvCxnSpPr>
            <a:cxnSpLocks/>
            <a:stCxn id="6" idx="1"/>
            <a:endCxn id="7" idx="2"/>
          </p:cNvCxnSpPr>
          <p:nvPr/>
        </p:nvCxnSpPr>
        <p:spPr>
          <a:xfrm>
            <a:off x="2592119" y="2304131"/>
            <a:ext cx="2254201" cy="11261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FE7E8037-1ECF-44E4-8D40-DFB526B311B1}"/>
              </a:ext>
            </a:extLst>
          </p:cNvPr>
          <p:cNvSpPr/>
          <p:nvPr/>
        </p:nvSpPr>
        <p:spPr>
          <a:xfrm>
            <a:off x="7383804" y="1574129"/>
            <a:ext cx="847074" cy="2759622"/>
          </a:xfrm>
          <a:prstGeom prst="cube">
            <a:avLst>
              <a:gd name="adj" fmla="val 85221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정육면체 12">
            <a:extLst>
              <a:ext uri="{FF2B5EF4-FFF2-40B4-BE49-F238E27FC236}">
                <a16:creationId xmlns:a16="http://schemas.microsoft.com/office/drawing/2014/main" id="{BC2F8E45-86EA-4399-961C-1DCAF344D147}"/>
              </a:ext>
            </a:extLst>
          </p:cNvPr>
          <p:cNvSpPr/>
          <p:nvPr/>
        </p:nvSpPr>
        <p:spPr>
          <a:xfrm>
            <a:off x="7674117" y="1592165"/>
            <a:ext cx="668442" cy="1801569"/>
          </a:xfrm>
          <a:prstGeom prst="cube">
            <a:avLst>
              <a:gd name="adj" fmla="val 81729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15F73E8-0A17-4D97-AA96-E286901D941C}"/>
              </a:ext>
            </a:extLst>
          </p:cNvPr>
          <p:cNvSpPr/>
          <p:nvPr/>
        </p:nvSpPr>
        <p:spPr>
          <a:xfrm>
            <a:off x="9824720" y="2340550"/>
            <a:ext cx="152400" cy="1524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DB84BCB-C177-4B47-98CC-A89A7CBE4122}"/>
              </a:ext>
            </a:extLst>
          </p:cNvPr>
          <p:cNvCxnSpPr>
            <a:cxnSpLocks/>
            <a:stCxn id="13" idx="0"/>
            <a:endCxn id="19" idx="2"/>
          </p:cNvCxnSpPr>
          <p:nvPr/>
        </p:nvCxnSpPr>
        <p:spPr>
          <a:xfrm>
            <a:off x="8281493" y="1592165"/>
            <a:ext cx="1657276" cy="68700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A561C3F-75A2-4F6B-9A18-CF0D533538A0}"/>
              </a:ext>
            </a:extLst>
          </p:cNvPr>
          <p:cNvCxnSpPr>
            <a:cxnSpLocks/>
            <a:stCxn id="13" idx="3"/>
            <a:endCxn id="19" idx="2"/>
          </p:cNvCxnSpPr>
          <p:nvPr/>
        </p:nvCxnSpPr>
        <p:spPr>
          <a:xfrm flipV="1">
            <a:off x="7735183" y="2279167"/>
            <a:ext cx="2203586" cy="111456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C36516D-E0E1-47D7-A1F3-C273576720E4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8316913" y="2279167"/>
            <a:ext cx="1621856" cy="57674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E82707B-2C27-423B-9021-F4B7E4115A9C}"/>
              </a:ext>
            </a:extLst>
          </p:cNvPr>
          <p:cNvCxnSpPr>
            <a:cxnSpLocks/>
            <a:stCxn id="13" idx="1"/>
            <a:endCxn id="19" idx="2"/>
          </p:cNvCxnSpPr>
          <p:nvPr/>
        </p:nvCxnSpPr>
        <p:spPr>
          <a:xfrm>
            <a:off x="7735183" y="2138476"/>
            <a:ext cx="2203586" cy="14069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C0DC6E63-6DDD-4A97-A05D-0738CB48C0BA}"/>
              </a:ext>
            </a:extLst>
          </p:cNvPr>
          <p:cNvSpPr/>
          <p:nvPr/>
        </p:nvSpPr>
        <p:spPr>
          <a:xfrm>
            <a:off x="9938769" y="2202967"/>
            <a:ext cx="152400" cy="1524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0B4E77-D8C9-4E01-A4DA-5D9908436A2E}"/>
              </a:ext>
            </a:extLst>
          </p:cNvPr>
          <p:cNvSpPr txBox="1"/>
          <p:nvPr/>
        </p:nvSpPr>
        <p:spPr>
          <a:xfrm>
            <a:off x="1323930" y="2855908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(1)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20291E-9148-4DEB-85F1-1C0CA2D5AE00}"/>
              </a:ext>
            </a:extLst>
          </p:cNvPr>
          <p:cNvSpPr txBox="1"/>
          <p:nvPr/>
        </p:nvSpPr>
        <p:spPr>
          <a:xfrm>
            <a:off x="6483341" y="2855908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(2)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998E07-0515-40AF-8A7D-AB92A74DC3D6}"/>
              </a:ext>
            </a:extLst>
          </p:cNvPr>
          <p:cNvSpPr txBox="1"/>
          <p:nvPr/>
        </p:nvSpPr>
        <p:spPr>
          <a:xfrm>
            <a:off x="1344532" y="1566334"/>
            <a:ext cx="938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4x4x3</a:t>
            </a:r>
          </a:p>
          <a:p>
            <a:pPr algn="ctr"/>
            <a:r>
              <a:rPr lang="en-US" altLang="ko-KR" b="1" dirty="0"/>
              <a:t>(Input)</a:t>
            </a:r>
            <a:endParaRPr lang="ko-KR" alt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F395C4-09D7-4114-B116-299CF1CFB658}"/>
              </a:ext>
            </a:extLst>
          </p:cNvPr>
          <p:cNvSpPr txBox="1"/>
          <p:nvPr/>
        </p:nvSpPr>
        <p:spPr>
          <a:xfrm>
            <a:off x="3806871" y="1489069"/>
            <a:ext cx="1637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3x3x3 (Filter)</a:t>
            </a:r>
            <a:endParaRPr lang="ko-KR" altLang="en-US" b="1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D0A0037-17C4-4FF6-8342-A4C0BC360A0D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3245061" y="1673735"/>
            <a:ext cx="561810" cy="413550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AA5E204-7A95-42CC-BBD9-9E58A9AE43D7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282609" y="1889500"/>
            <a:ext cx="398657" cy="119108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4599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969848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Networks - 3D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데이터의 </a:t>
            </a:r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연산</a:t>
            </a: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8563085C-C6E9-48AA-A801-E964348380D7}"/>
              </a:ext>
            </a:extLst>
          </p:cNvPr>
          <p:cNvSpPr/>
          <p:nvPr/>
        </p:nvSpPr>
        <p:spPr>
          <a:xfrm>
            <a:off x="2405404" y="1574129"/>
            <a:ext cx="847074" cy="2759622"/>
          </a:xfrm>
          <a:prstGeom prst="cube">
            <a:avLst>
              <a:gd name="adj" fmla="val 85221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정육면체 5">
            <a:extLst>
              <a:ext uri="{FF2B5EF4-FFF2-40B4-BE49-F238E27FC236}">
                <a16:creationId xmlns:a16="http://schemas.microsoft.com/office/drawing/2014/main" id="{9658C6A2-25BD-4E29-A0DE-1D6E63AFC077}"/>
              </a:ext>
            </a:extLst>
          </p:cNvPr>
          <p:cNvSpPr/>
          <p:nvPr/>
        </p:nvSpPr>
        <p:spPr>
          <a:xfrm>
            <a:off x="2531053" y="1757820"/>
            <a:ext cx="668442" cy="1801569"/>
          </a:xfrm>
          <a:prstGeom prst="cube">
            <a:avLst>
              <a:gd name="adj" fmla="val 81729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D8CD5B9-47CB-4D97-9AAD-F67082E0DDEC}"/>
              </a:ext>
            </a:extLst>
          </p:cNvPr>
          <p:cNvSpPr/>
          <p:nvPr/>
        </p:nvSpPr>
        <p:spPr>
          <a:xfrm>
            <a:off x="4846320" y="2340550"/>
            <a:ext cx="152400" cy="1524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DFD6ED1-C4B4-4C08-AD7D-768AE282F79E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>
            <a:off x="3138429" y="1757820"/>
            <a:ext cx="1707891" cy="65893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E8D390C-5183-4803-A641-4C3A8660B36B}"/>
              </a:ext>
            </a:extLst>
          </p:cNvPr>
          <p:cNvCxnSpPr>
            <a:cxnSpLocks/>
            <a:stCxn id="6" idx="3"/>
            <a:endCxn id="7" idx="2"/>
          </p:cNvCxnSpPr>
          <p:nvPr/>
        </p:nvCxnSpPr>
        <p:spPr>
          <a:xfrm flipV="1">
            <a:off x="2592119" y="2416750"/>
            <a:ext cx="2254201" cy="114263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8C847C-6BF9-41F2-8638-F6E23A8BCB93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3199495" y="2416750"/>
            <a:ext cx="1646825" cy="61378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56BC272-690D-40BB-A467-D15775093BD0}"/>
              </a:ext>
            </a:extLst>
          </p:cNvPr>
          <p:cNvCxnSpPr>
            <a:cxnSpLocks/>
            <a:stCxn id="6" idx="1"/>
            <a:endCxn id="7" idx="2"/>
          </p:cNvCxnSpPr>
          <p:nvPr/>
        </p:nvCxnSpPr>
        <p:spPr>
          <a:xfrm>
            <a:off x="2592119" y="2304131"/>
            <a:ext cx="2254201" cy="11261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7C33B90E-1127-4AA0-AD66-9F0B536D38C9}"/>
              </a:ext>
            </a:extLst>
          </p:cNvPr>
          <p:cNvSpPr/>
          <p:nvPr/>
        </p:nvSpPr>
        <p:spPr>
          <a:xfrm>
            <a:off x="7383804" y="1574129"/>
            <a:ext cx="847074" cy="2759622"/>
          </a:xfrm>
          <a:prstGeom prst="cube">
            <a:avLst>
              <a:gd name="adj" fmla="val 85221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정육면체 12">
            <a:extLst>
              <a:ext uri="{FF2B5EF4-FFF2-40B4-BE49-F238E27FC236}">
                <a16:creationId xmlns:a16="http://schemas.microsoft.com/office/drawing/2014/main" id="{2A2BD068-4A54-482F-8F75-3F1E37E93581}"/>
              </a:ext>
            </a:extLst>
          </p:cNvPr>
          <p:cNvSpPr/>
          <p:nvPr/>
        </p:nvSpPr>
        <p:spPr>
          <a:xfrm>
            <a:off x="7674117" y="1592165"/>
            <a:ext cx="668442" cy="1801569"/>
          </a:xfrm>
          <a:prstGeom prst="cube">
            <a:avLst>
              <a:gd name="adj" fmla="val 81729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D973569-8C4E-4E56-BEE9-F931ABC5433E}"/>
              </a:ext>
            </a:extLst>
          </p:cNvPr>
          <p:cNvSpPr/>
          <p:nvPr/>
        </p:nvSpPr>
        <p:spPr>
          <a:xfrm>
            <a:off x="9824720" y="2340550"/>
            <a:ext cx="152400" cy="1524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2001743-73FF-49F1-AE2B-D3DE42209AD3}"/>
              </a:ext>
            </a:extLst>
          </p:cNvPr>
          <p:cNvCxnSpPr>
            <a:cxnSpLocks/>
            <a:stCxn id="13" idx="0"/>
            <a:endCxn id="19" idx="2"/>
          </p:cNvCxnSpPr>
          <p:nvPr/>
        </p:nvCxnSpPr>
        <p:spPr>
          <a:xfrm>
            <a:off x="8281493" y="1592165"/>
            <a:ext cx="1657276" cy="68700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796E17E-B557-4D46-AFA2-1EECCBF976ED}"/>
              </a:ext>
            </a:extLst>
          </p:cNvPr>
          <p:cNvCxnSpPr>
            <a:cxnSpLocks/>
            <a:stCxn id="13" idx="3"/>
            <a:endCxn id="19" idx="2"/>
          </p:cNvCxnSpPr>
          <p:nvPr/>
        </p:nvCxnSpPr>
        <p:spPr>
          <a:xfrm flipV="1">
            <a:off x="7735183" y="2279167"/>
            <a:ext cx="2203586" cy="111456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ED5EB40-F3B6-45CE-8D7F-C7755ECC1F4B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8316913" y="2279167"/>
            <a:ext cx="1621856" cy="57674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49213A1-4AC9-4AF8-B03F-27B3EE795C59}"/>
              </a:ext>
            </a:extLst>
          </p:cNvPr>
          <p:cNvCxnSpPr>
            <a:cxnSpLocks/>
            <a:stCxn id="13" idx="1"/>
            <a:endCxn id="19" idx="2"/>
          </p:cNvCxnSpPr>
          <p:nvPr/>
        </p:nvCxnSpPr>
        <p:spPr>
          <a:xfrm>
            <a:off x="7735183" y="2138476"/>
            <a:ext cx="2203586" cy="14069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94E845E8-C567-4183-9AA8-8563A72DEDDB}"/>
              </a:ext>
            </a:extLst>
          </p:cNvPr>
          <p:cNvSpPr/>
          <p:nvPr/>
        </p:nvSpPr>
        <p:spPr>
          <a:xfrm>
            <a:off x="9938769" y="2202967"/>
            <a:ext cx="152400" cy="1524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정육면체 19">
            <a:extLst>
              <a:ext uri="{FF2B5EF4-FFF2-40B4-BE49-F238E27FC236}">
                <a16:creationId xmlns:a16="http://schemas.microsoft.com/office/drawing/2014/main" id="{B84F5724-06DB-4753-9DAE-15C8769BA040}"/>
              </a:ext>
            </a:extLst>
          </p:cNvPr>
          <p:cNvSpPr/>
          <p:nvPr/>
        </p:nvSpPr>
        <p:spPr>
          <a:xfrm>
            <a:off x="2405404" y="3961853"/>
            <a:ext cx="847074" cy="2759622"/>
          </a:xfrm>
          <a:prstGeom prst="cube">
            <a:avLst>
              <a:gd name="adj" fmla="val 85221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정육면체 20">
            <a:extLst>
              <a:ext uri="{FF2B5EF4-FFF2-40B4-BE49-F238E27FC236}">
                <a16:creationId xmlns:a16="http://schemas.microsoft.com/office/drawing/2014/main" id="{9208EA52-C1BD-4E2D-B717-11F26C0407F2}"/>
              </a:ext>
            </a:extLst>
          </p:cNvPr>
          <p:cNvSpPr/>
          <p:nvPr/>
        </p:nvSpPr>
        <p:spPr>
          <a:xfrm>
            <a:off x="2531053" y="4827826"/>
            <a:ext cx="668442" cy="1801569"/>
          </a:xfrm>
          <a:prstGeom prst="cube">
            <a:avLst>
              <a:gd name="adj" fmla="val 81729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6D0EBAE-4220-47DB-8AD1-E60933A0F577}"/>
              </a:ext>
            </a:extLst>
          </p:cNvPr>
          <p:cNvSpPr/>
          <p:nvPr/>
        </p:nvSpPr>
        <p:spPr>
          <a:xfrm>
            <a:off x="4846320" y="4728274"/>
            <a:ext cx="152400" cy="1524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FAE1A4C-6252-406C-A7A8-9B55EA3DE685}"/>
              </a:ext>
            </a:extLst>
          </p:cNvPr>
          <p:cNvCxnSpPr>
            <a:cxnSpLocks/>
            <a:stCxn id="21" idx="0"/>
            <a:endCxn id="35" idx="2"/>
          </p:cNvCxnSpPr>
          <p:nvPr/>
        </p:nvCxnSpPr>
        <p:spPr>
          <a:xfrm>
            <a:off x="3138429" y="4827826"/>
            <a:ext cx="1718051" cy="16817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CDCC305-D4D0-42B9-8F14-E1A66AAB40D8}"/>
              </a:ext>
            </a:extLst>
          </p:cNvPr>
          <p:cNvCxnSpPr>
            <a:cxnSpLocks/>
            <a:stCxn id="21" idx="3"/>
            <a:endCxn id="35" idx="2"/>
          </p:cNvCxnSpPr>
          <p:nvPr/>
        </p:nvCxnSpPr>
        <p:spPr>
          <a:xfrm flipV="1">
            <a:off x="2592119" y="4995997"/>
            <a:ext cx="2264361" cy="163339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D1B9C04-073E-4CEB-A236-F7D52979B7BA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3180306" y="4995997"/>
            <a:ext cx="1676174" cy="107810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BDE59EE-693A-45FB-8F4C-A3CFC7385F5D}"/>
              </a:ext>
            </a:extLst>
          </p:cNvPr>
          <p:cNvCxnSpPr>
            <a:cxnSpLocks/>
            <a:stCxn id="21" idx="1"/>
            <a:endCxn id="35" idx="2"/>
          </p:cNvCxnSpPr>
          <p:nvPr/>
        </p:nvCxnSpPr>
        <p:spPr>
          <a:xfrm flipV="1">
            <a:off x="2592119" y="4995997"/>
            <a:ext cx="2264361" cy="3781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정육면체 26">
            <a:extLst>
              <a:ext uri="{FF2B5EF4-FFF2-40B4-BE49-F238E27FC236}">
                <a16:creationId xmlns:a16="http://schemas.microsoft.com/office/drawing/2014/main" id="{94ECDE36-AE99-4C59-B57B-850BAC5537AA}"/>
              </a:ext>
            </a:extLst>
          </p:cNvPr>
          <p:cNvSpPr/>
          <p:nvPr/>
        </p:nvSpPr>
        <p:spPr>
          <a:xfrm>
            <a:off x="7383804" y="3961853"/>
            <a:ext cx="847074" cy="2759622"/>
          </a:xfrm>
          <a:prstGeom prst="cube">
            <a:avLst>
              <a:gd name="adj" fmla="val 85221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6F454BD4-38B8-4914-B6E6-7DF6AAC18C18}"/>
              </a:ext>
            </a:extLst>
          </p:cNvPr>
          <p:cNvSpPr/>
          <p:nvPr/>
        </p:nvSpPr>
        <p:spPr>
          <a:xfrm>
            <a:off x="7674117" y="4715500"/>
            <a:ext cx="668442" cy="1801569"/>
          </a:xfrm>
          <a:prstGeom prst="cube">
            <a:avLst>
              <a:gd name="adj" fmla="val 81729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C6C4E8A-5237-419D-9B7E-B70831BDDC3A}"/>
              </a:ext>
            </a:extLst>
          </p:cNvPr>
          <p:cNvCxnSpPr>
            <a:cxnSpLocks/>
            <a:stCxn id="28" idx="0"/>
            <a:endCxn id="36" idx="2"/>
          </p:cNvCxnSpPr>
          <p:nvPr/>
        </p:nvCxnSpPr>
        <p:spPr>
          <a:xfrm>
            <a:off x="8281493" y="4715500"/>
            <a:ext cx="1703313" cy="14442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C710B60-A226-459B-9277-8619F9AFD619}"/>
              </a:ext>
            </a:extLst>
          </p:cNvPr>
          <p:cNvCxnSpPr>
            <a:cxnSpLocks/>
            <a:stCxn id="28" idx="3"/>
            <a:endCxn id="36" idx="2"/>
          </p:cNvCxnSpPr>
          <p:nvPr/>
        </p:nvCxnSpPr>
        <p:spPr>
          <a:xfrm flipV="1">
            <a:off x="7735183" y="4859926"/>
            <a:ext cx="2249623" cy="165714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8980887-FDE8-4B7F-ADDE-5BC9425EB454}"/>
              </a:ext>
            </a:extLst>
          </p:cNvPr>
          <p:cNvCxnSpPr>
            <a:cxnSpLocks/>
            <a:endCxn id="36" idx="2"/>
          </p:cNvCxnSpPr>
          <p:nvPr/>
        </p:nvCxnSpPr>
        <p:spPr>
          <a:xfrm flipV="1">
            <a:off x="8297863" y="4859926"/>
            <a:ext cx="1686943" cy="113446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FDF2525-886A-4C6C-8B39-309DC125CCDD}"/>
              </a:ext>
            </a:extLst>
          </p:cNvPr>
          <p:cNvCxnSpPr>
            <a:cxnSpLocks/>
            <a:stCxn id="28" idx="1"/>
            <a:endCxn id="36" idx="2"/>
          </p:cNvCxnSpPr>
          <p:nvPr/>
        </p:nvCxnSpPr>
        <p:spPr>
          <a:xfrm flipV="1">
            <a:off x="7735183" y="4859926"/>
            <a:ext cx="2249623" cy="40188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C4817743-F56A-4E8D-B469-A791CA718624}"/>
              </a:ext>
            </a:extLst>
          </p:cNvPr>
          <p:cNvSpPr/>
          <p:nvPr/>
        </p:nvSpPr>
        <p:spPr>
          <a:xfrm>
            <a:off x="9984806" y="4603391"/>
            <a:ext cx="152400" cy="1524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25777D2-AD41-42CC-B7FF-DA66D5059BF7}"/>
              </a:ext>
            </a:extLst>
          </p:cNvPr>
          <p:cNvSpPr/>
          <p:nvPr/>
        </p:nvSpPr>
        <p:spPr>
          <a:xfrm>
            <a:off x="4998469" y="4609741"/>
            <a:ext cx="152400" cy="1524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D0A04C0-1389-493D-BA90-1A1139526719}"/>
              </a:ext>
            </a:extLst>
          </p:cNvPr>
          <p:cNvSpPr/>
          <p:nvPr/>
        </p:nvSpPr>
        <p:spPr>
          <a:xfrm>
            <a:off x="4856480" y="4919797"/>
            <a:ext cx="152400" cy="1524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679ECA0-D648-4990-8E74-05088DFD30F8}"/>
              </a:ext>
            </a:extLst>
          </p:cNvPr>
          <p:cNvSpPr/>
          <p:nvPr/>
        </p:nvSpPr>
        <p:spPr>
          <a:xfrm>
            <a:off x="9984806" y="4783726"/>
            <a:ext cx="152400" cy="1524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C87B8835-9295-463D-B170-0D31313A7313}"/>
              </a:ext>
            </a:extLst>
          </p:cNvPr>
          <p:cNvSpPr/>
          <p:nvPr/>
        </p:nvSpPr>
        <p:spPr>
          <a:xfrm>
            <a:off x="9824720" y="4728274"/>
            <a:ext cx="152400" cy="1524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8A06551-DF25-4C88-8B54-854B41D02E8D}"/>
              </a:ext>
            </a:extLst>
          </p:cNvPr>
          <p:cNvSpPr/>
          <p:nvPr/>
        </p:nvSpPr>
        <p:spPr>
          <a:xfrm>
            <a:off x="9824720" y="4908609"/>
            <a:ext cx="152400" cy="1524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326FFB-29FA-4D8B-BB8C-F266D4177812}"/>
              </a:ext>
            </a:extLst>
          </p:cNvPr>
          <p:cNvSpPr txBox="1"/>
          <p:nvPr/>
        </p:nvSpPr>
        <p:spPr>
          <a:xfrm>
            <a:off x="1323930" y="2855908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(1)</a:t>
            </a:r>
            <a:endParaRPr lang="ko-KR" altLang="en-US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611FFE0-DA09-4E31-89AC-4FF61B6C9180}"/>
              </a:ext>
            </a:extLst>
          </p:cNvPr>
          <p:cNvSpPr txBox="1"/>
          <p:nvPr/>
        </p:nvSpPr>
        <p:spPr>
          <a:xfrm>
            <a:off x="6483341" y="2855908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(2)</a:t>
            </a:r>
            <a:endParaRPr lang="ko-KR" altLang="en-US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0075DB-34F6-4B62-88DE-4E49215DD9C2}"/>
              </a:ext>
            </a:extLst>
          </p:cNvPr>
          <p:cNvSpPr txBox="1"/>
          <p:nvPr/>
        </p:nvSpPr>
        <p:spPr>
          <a:xfrm>
            <a:off x="1323930" y="5419381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(3)</a:t>
            </a:r>
            <a:endParaRPr lang="ko-KR" altLang="en-US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90186C-CACB-43DB-81CC-BEE124D0BB61}"/>
              </a:ext>
            </a:extLst>
          </p:cNvPr>
          <p:cNvSpPr txBox="1"/>
          <p:nvPr/>
        </p:nvSpPr>
        <p:spPr>
          <a:xfrm>
            <a:off x="6483341" y="5419381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(4)</a:t>
            </a:r>
            <a:endParaRPr lang="ko-KR" altLang="en-US" b="1" dirty="0"/>
          </a:p>
        </p:txBody>
      </p:sp>
      <p:sp>
        <p:nvSpPr>
          <p:cNvPr id="43" name="정육면체 42">
            <a:extLst>
              <a:ext uri="{FF2B5EF4-FFF2-40B4-BE49-F238E27FC236}">
                <a16:creationId xmlns:a16="http://schemas.microsoft.com/office/drawing/2014/main" id="{3094142F-5DE5-49AA-8C66-3BDF6C990895}"/>
              </a:ext>
            </a:extLst>
          </p:cNvPr>
          <p:cNvSpPr/>
          <p:nvPr/>
        </p:nvSpPr>
        <p:spPr>
          <a:xfrm>
            <a:off x="10907182" y="4404078"/>
            <a:ext cx="207048" cy="674528"/>
          </a:xfrm>
          <a:prstGeom prst="cube">
            <a:avLst>
              <a:gd name="adj" fmla="val 98255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14CC9036-6BF1-4239-8951-75C92A54E49D}"/>
              </a:ext>
            </a:extLst>
          </p:cNvPr>
          <p:cNvSpPr/>
          <p:nvPr/>
        </p:nvSpPr>
        <p:spPr>
          <a:xfrm>
            <a:off x="10340696" y="4649529"/>
            <a:ext cx="406400" cy="2590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A3F0F3-D5E0-4A35-827F-9AF91DD3EDCE}"/>
              </a:ext>
            </a:extLst>
          </p:cNvPr>
          <p:cNvSpPr txBox="1"/>
          <p:nvPr/>
        </p:nvSpPr>
        <p:spPr>
          <a:xfrm>
            <a:off x="1344532" y="1566334"/>
            <a:ext cx="938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4x4x3</a:t>
            </a:r>
          </a:p>
          <a:p>
            <a:pPr algn="ctr"/>
            <a:r>
              <a:rPr lang="en-US" altLang="ko-KR" b="1" dirty="0"/>
              <a:t>(Input)</a:t>
            </a:r>
            <a:endParaRPr lang="ko-KR" altLang="en-US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BCED7C3-F564-4BF1-8962-24A2D201481D}"/>
              </a:ext>
            </a:extLst>
          </p:cNvPr>
          <p:cNvSpPr txBox="1"/>
          <p:nvPr/>
        </p:nvSpPr>
        <p:spPr>
          <a:xfrm>
            <a:off x="3806871" y="1489069"/>
            <a:ext cx="1637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3x3x3 (Filter)</a:t>
            </a:r>
            <a:endParaRPr lang="ko-KR" altLang="en-US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038C9BC-F613-44DD-B8F3-7348F36658E1}"/>
              </a:ext>
            </a:extLst>
          </p:cNvPr>
          <p:cNvSpPr txBox="1"/>
          <p:nvPr/>
        </p:nvSpPr>
        <p:spPr>
          <a:xfrm>
            <a:off x="10615962" y="4034746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2x2x1</a:t>
            </a:r>
            <a:endParaRPr lang="ko-KR" altLang="en-US" b="1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5099054-1C57-48C5-AC51-F540A52D4E68}"/>
              </a:ext>
            </a:extLst>
          </p:cNvPr>
          <p:cNvCxnSpPr>
            <a:cxnSpLocks/>
            <a:stCxn id="46" idx="1"/>
          </p:cNvCxnSpPr>
          <p:nvPr/>
        </p:nvCxnSpPr>
        <p:spPr>
          <a:xfrm flipH="1">
            <a:off x="3245061" y="1673735"/>
            <a:ext cx="561810" cy="413550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81F052F-6685-406B-A9E7-C99BFD67C61F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2282609" y="1889500"/>
            <a:ext cx="398657" cy="119108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9C4F153-A5E5-4F59-B972-0AB2CED0D3EF}"/>
              </a:ext>
            </a:extLst>
          </p:cNvPr>
          <p:cNvSpPr txBox="1"/>
          <p:nvPr/>
        </p:nvSpPr>
        <p:spPr>
          <a:xfrm>
            <a:off x="10244086" y="5260358"/>
            <a:ext cx="1533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Output</a:t>
            </a:r>
          </a:p>
          <a:p>
            <a:pPr algn="ctr"/>
            <a:r>
              <a:rPr lang="en-US" altLang="ko-KR" b="1" dirty="0"/>
              <a:t>feature</a:t>
            </a:r>
            <a:r>
              <a:rPr lang="ko-KR" altLang="en-US" b="1" dirty="0"/>
              <a:t> </a:t>
            </a:r>
            <a:r>
              <a:rPr lang="en-US" altLang="ko-KR" b="1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4932004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969848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Networks - 3D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데이터의 </a:t>
            </a:r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5917004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3D </a:t>
            </a:r>
            <a:r>
              <a:rPr lang="ko-KR" altLang="en-US" b="1" dirty="0"/>
              <a:t>이미지 </a:t>
            </a:r>
            <a:r>
              <a:rPr lang="en-US" altLang="ko-KR" b="1" dirty="0"/>
              <a:t>(RGB)</a:t>
            </a:r>
            <a:r>
              <a:rPr lang="ko-KR" altLang="en-US" b="1" dirty="0"/>
              <a:t> 입력에 대한 </a:t>
            </a:r>
            <a:r>
              <a:rPr lang="en-US" altLang="ko-KR" b="1" dirty="0"/>
              <a:t>2D convolution </a:t>
            </a:r>
            <a:r>
              <a:rPr lang="ko-KR" altLang="en-US" b="1" dirty="0"/>
              <a:t>연산</a:t>
            </a:r>
            <a:endParaRPr lang="en-US" altLang="ko-KR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059B731-58EE-44F9-A977-FD6D5CF35DCD}"/>
              </a:ext>
            </a:extLst>
          </p:cNvPr>
          <p:cNvGrpSpPr/>
          <p:nvPr/>
        </p:nvGrpSpPr>
        <p:grpSpPr>
          <a:xfrm>
            <a:off x="812800" y="2042394"/>
            <a:ext cx="1605879" cy="1469666"/>
            <a:chOff x="1212850" y="2778125"/>
            <a:chExt cx="1422400" cy="130175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603FFB5-18A7-49DF-96C3-2F52F554F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82750" y="2778125"/>
              <a:ext cx="952500" cy="8826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F78A657-9B26-42A5-B926-B29DA3ED6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9405" y="2987675"/>
              <a:ext cx="952500" cy="88265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E5E1C71-B77F-4B4C-82D1-3E835F378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12850" y="3197225"/>
              <a:ext cx="952500" cy="88265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81473E8-4597-4D85-BB4B-BEE619DD2916}"/>
              </a:ext>
            </a:extLst>
          </p:cNvPr>
          <p:cNvGrpSpPr/>
          <p:nvPr/>
        </p:nvGrpSpPr>
        <p:grpSpPr>
          <a:xfrm>
            <a:off x="2871670" y="2164743"/>
            <a:ext cx="1290874" cy="1224968"/>
            <a:chOff x="5305425" y="3095625"/>
            <a:chExt cx="1149350" cy="109067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3F558F5-3774-4F9F-B4BB-80041044A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37225" y="3095625"/>
              <a:ext cx="717550" cy="66675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43BE600-0C45-456B-B7D6-53834766A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21325" y="3310760"/>
              <a:ext cx="717550" cy="66675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4DC638D-F623-4647-B925-07346B298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05425" y="3519545"/>
              <a:ext cx="717550" cy="666750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71C55DD-DFEC-4B2C-A049-6B9A8A131121}"/>
              </a:ext>
            </a:extLst>
          </p:cNvPr>
          <p:cNvSpPr txBox="1"/>
          <p:nvPr/>
        </p:nvSpPr>
        <p:spPr>
          <a:xfrm>
            <a:off x="2435457" y="2454062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*</a:t>
            </a:r>
            <a:endParaRPr lang="ko-KR" altLang="en-US" sz="3600" b="1" dirty="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388EF079-F864-4408-ABFB-2B667F71273A}"/>
              </a:ext>
            </a:extLst>
          </p:cNvPr>
          <p:cNvSpPr/>
          <p:nvPr/>
        </p:nvSpPr>
        <p:spPr>
          <a:xfrm>
            <a:off x="4328339" y="2647687"/>
            <a:ext cx="406400" cy="2590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7D7075E-EDF8-4B3A-948B-2554A334D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3598" y="2515348"/>
            <a:ext cx="560642" cy="5237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C6324C7-5884-44F7-BB59-790BC569191D}"/>
              </a:ext>
            </a:extLst>
          </p:cNvPr>
          <p:cNvSpPr txBox="1"/>
          <p:nvPr/>
        </p:nvSpPr>
        <p:spPr>
          <a:xfrm>
            <a:off x="344920" y="185772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(1)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075767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969848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Networks - 3D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데이터의 </a:t>
            </a:r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6006773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3D </a:t>
            </a:r>
            <a:r>
              <a:rPr lang="ko-KR" altLang="en-US" b="1" dirty="0"/>
              <a:t>이미지 </a:t>
            </a:r>
            <a:r>
              <a:rPr lang="en-US" altLang="ko-KR" b="1" dirty="0"/>
              <a:t>(RGB)</a:t>
            </a:r>
            <a:r>
              <a:rPr lang="ko-KR" altLang="en-US" b="1" dirty="0"/>
              <a:t> 입력에 대한 </a:t>
            </a:r>
            <a:r>
              <a:rPr lang="en-US" altLang="ko-KR" b="1" dirty="0"/>
              <a:t>2D convolution </a:t>
            </a:r>
            <a:r>
              <a:rPr lang="ko-KR" altLang="en-US" b="1" dirty="0"/>
              <a:t>연산</a:t>
            </a:r>
            <a:endParaRPr lang="en-US" altLang="ko-KR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A5EBE3F-A67B-4306-91BB-ECCDA0DEB7F4}"/>
              </a:ext>
            </a:extLst>
          </p:cNvPr>
          <p:cNvGrpSpPr/>
          <p:nvPr/>
        </p:nvGrpSpPr>
        <p:grpSpPr>
          <a:xfrm>
            <a:off x="812800" y="2042394"/>
            <a:ext cx="1605879" cy="1469666"/>
            <a:chOff x="1212850" y="2778125"/>
            <a:chExt cx="1422400" cy="130175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988B64A-9DFA-45A5-B05E-0241CD652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82750" y="2778125"/>
              <a:ext cx="952500" cy="8826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2362F98-357E-4FEC-92EC-C7F271BB1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9405" y="2987675"/>
              <a:ext cx="952500" cy="88265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7A24F8F-C108-41D1-907E-58FEB940A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12850" y="3197225"/>
              <a:ext cx="952500" cy="88265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7FAE24F-B6C0-444C-B133-5BB145C8E60B}"/>
              </a:ext>
            </a:extLst>
          </p:cNvPr>
          <p:cNvGrpSpPr/>
          <p:nvPr/>
        </p:nvGrpSpPr>
        <p:grpSpPr>
          <a:xfrm>
            <a:off x="2871670" y="2164743"/>
            <a:ext cx="1290874" cy="1224968"/>
            <a:chOff x="5305425" y="3095625"/>
            <a:chExt cx="1149350" cy="109067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FB40CDB-45A4-4C6E-9832-254F5FEFF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37225" y="3095625"/>
              <a:ext cx="717550" cy="66675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C46CC27-54C7-4F5D-9A0E-2619EBC37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21325" y="3310760"/>
              <a:ext cx="717550" cy="66675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D328D70-C4C5-4194-9471-950EA07AD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05425" y="3519545"/>
              <a:ext cx="717550" cy="666750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2C12BD1-7B4C-4FE1-99D2-6213959FFE8D}"/>
              </a:ext>
            </a:extLst>
          </p:cNvPr>
          <p:cNvSpPr txBox="1"/>
          <p:nvPr/>
        </p:nvSpPr>
        <p:spPr>
          <a:xfrm>
            <a:off x="2435457" y="2454062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*</a:t>
            </a:r>
            <a:endParaRPr lang="ko-KR" altLang="en-US" sz="3600" b="1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A01FF40-7C5C-456F-9987-7DBBC106E2AC}"/>
              </a:ext>
            </a:extLst>
          </p:cNvPr>
          <p:cNvGrpSpPr/>
          <p:nvPr/>
        </p:nvGrpSpPr>
        <p:grpSpPr>
          <a:xfrm>
            <a:off x="8548570" y="2164743"/>
            <a:ext cx="1290874" cy="1224968"/>
            <a:chOff x="5305425" y="3095625"/>
            <a:chExt cx="1149350" cy="109067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CDBBF8A-B1ED-4021-82D0-92F69DF02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37225" y="3095625"/>
              <a:ext cx="717550" cy="66675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2CFC581-D2C4-4DD4-90B5-ECB7E791D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21325" y="3310760"/>
              <a:ext cx="717550" cy="66675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53DA19C-9161-496C-BCF1-85810843D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05425" y="3519545"/>
              <a:ext cx="717550" cy="66675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2D3EFA3-E4BB-45CC-BC69-3F83AE331F2D}"/>
              </a:ext>
            </a:extLst>
          </p:cNvPr>
          <p:cNvSpPr txBox="1"/>
          <p:nvPr/>
        </p:nvSpPr>
        <p:spPr>
          <a:xfrm>
            <a:off x="8112357" y="2454062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*</a:t>
            </a:r>
            <a:endParaRPr lang="ko-KR" altLang="en-US" sz="3600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01BE98B-7DC4-4F4A-8F74-47780B4FC52A}"/>
              </a:ext>
            </a:extLst>
          </p:cNvPr>
          <p:cNvGrpSpPr/>
          <p:nvPr/>
        </p:nvGrpSpPr>
        <p:grpSpPr>
          <a:xfrm>
            <a:off x="6397651" y="2026862"/>
            <a:ext cx="1572687" cy="1500731"/>
            <a:chOff x="5206907" y="2987675"/>
            <a:chExt cx="1365343" cy="1302874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BE01C9E-F819-484C-A1CF-0D8CAA017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19750" y="2987675"/>
              <a:ext cx="952500" cy="88265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616F1BA-BD2D-4735-83D8-4CBF3E24C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84938" y="3197787"/>
              <a:ext cx="952500" cy="88265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BADC14D-C4C6-43C2-BB8F-731008CD4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06907" y="3407899"/>
              <a:ext cx="952500" cy="882650"/>
            </a:xfrm>
            <a:prstGeom prst="rect">
              <a:avLst/>
            </a:prstGeom>
          </p:spPr>
        </p:pic>
      </p:grp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DD9330F4-332B-4DC0-A4E2-5ECC6F1C5383}"/>
              </a:ext>
            </a:extLst>
          </p:cNvPr>
          <p:cNvSpPr/>
          <p:nvPr/>
        </p:nvSpPr>
        <p:spPr>
          <a:xfrm>
            <a:off x="4328339" y="2647687"/>
            <a:ext cx="406400" cy="2590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AD88182F-44A1-4829-8A04-D17BF9063DA8}"/>
              </a:ext>
            </a:extLst>
          </p:cNvPr>
          <p:cNvSpPr/>
          <p:nvPr/>
        </p:nvSpPr>
        <p:spPr>
          <a:xfrm>
            <a:off x="9988842" y="2647687"/>
            <a:ext cx="406400" cy="2590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E99D792-0B48-45A2-8ECC-A7D5735FB72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3598" y="2515348"/>
            <a:ext cx="560642" cy="52375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3D47EE5-67DA-4476-B5E8-E8E41C541C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29737" y="2522846"/>
            <a:ext cx="544591" cy="50876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963F00C-8B40-4EEC-A4A7-5ECD3B7D0769}"/>
              </a:ext>
            </a:extLst>
          </p:cNvPr>
          <p:cNvSpPr txBox="1"/>
          <p:nvPr/>
        </p:nvSpPr>
        <p:spPr>
          <a:xfrm>
            <a:off x="344920" y="185772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(1)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3A6842-0D7B-4385-87D9-0EAF8F8A05AF}"/>
              </a:ext>
            </a:extLst>
          </p:cNvPr>
          <p:cNvSpPr txBox="1"/>
          <p:nvPr/>
        </p:nvSpPr>
        <p:spPr>
          <a:xfrm>
            <a:off x="5912425" y="188262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(2)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424039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969848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Networks - 3D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데이터의 </a:t>
            </a:r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6006773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3D </a:t>
            </a:r>
            <a:r>
              <a:rPr lang="ko-KR" altLang="en-US" b="1" dirty="0"/>
              <a:t>이미지 </a:t>
            </a:r>
            <a:r>
              <a:rPr lang="en-US" altLang="ko-KR" b="1" dirty="0"/>
              <a:t>(RGB)</a:t>
            </a:r>
            <a:r>
              <a:rPr lang="ko-KR" altLang="en-US" b="1" dirty="0"/>
              <a:t> 입력에 대한 </a:t>
            </a:r>
            <a:r>
              <a:rPr lang="en-US" altLang="ko-KR" b="1" dirty="0"/>
              <a:t>2D convolution </a:t>
            </a:r>
            <a:r>
              <a:rPr lang="ko-KR" altLang="en-US" b="1" dirty="0"/>
              <a:t>연산</a:t>
            </a:r>
            <a:endParaRPr lang="en-US" altLang="ko-KR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A5EBE3F-A67B-4306-91BB-ECCDA0DEB7F4}"/>
              </a:ext>
            </a:extLst>
          </p:cNvPr>
          <p:cNvGrpSpPr/>
          <p:nvPr/>
        </p:nvGrpSpPr>
        <p:grpSpPr>
          <a:xfrm>
            <a:off x="812800" y="2042394"/>
            <a:ext cx="1605879" cy="1469666"/>
            <a:chOff x="1212850" y="2778125"/>
            <a:chExt cx="1422400" cy="130175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988B64A-9DFA-45A5-B05E-0241CD652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82750" y="2778125"/>
              <a:ext cx="952500" cy="8826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2362F98-357E-4FEC-92EC-C7F271BB1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9405" y="2987675"/>
              <a:ext cx="952500" cy="88265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7A24F8F-C108-41D1-907E-58FEB940A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12850" y="3197225"/>
              <a:ext cx="952500" cy="88265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7FAE24F-B6C0-444C-B133-5BB145C8E60B}"/>
              </a:ext>
            </a:extLst>
          </p:cNvPr>
          <p:cNvGrpSpPr/>
          <p:nvPr/>
        </p:nvGrpSpPr>
        <p:grpSpPr>
          <a:xfrm>
            <a:off x="2871670" y="2164743"/>
            <a:ext cx="1290874" cy="1224968"/>
            <a:chOff x="5305425" y="3095625"/>
            <a:chExt cx="1149350" cy="109067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FB40CDB-45A4-4C6E-9832-254F5FEFF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37225" y="3095625"/>
              <a:ext cx="717550" cy="66675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C46CC27-54C7-4F5D-9A0E-2619EBC37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21325" y="3310760"/>
              <a:ext cx="717550" cy="66675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D328D70-C4C5-4194-9471-950EA07AD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05425" y="3519545"/>
              <a:ext cx="717550" cy="666750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2C12BD1-7B4C-4FE1-99D2-6213959FFE8D}"/>
              </a:ext>
            </a:extLst>
          </p:cNvPr>
          <p:cNvSpPr txBox="1"/>
          <p:nvPr/>
        </p:nvSpPr>
        <p:spPr>
          <a:xfrm>
            <a:off x="2435457" y="2454062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*</a:t>
            </a:r>
            <a:endParaRPr lang="ko-KR" altLang="en-US" sz="3600" b="1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A01FF40-7C5C-456F-9987-7DBBC106E2AC}"/>
              </a:ext>
            </a:extLst>
          </p:cNvPr>
          <p:cNvGrpSpPr/>
          <p:nvPr/>
        </p:nvGrpSpPr>
        <p:grpSpPr>
          <a:xfrm>
            <a:off x="8548570" y="2164743"/>
            <a:ext cx="1290874" cy="1224968"/>
            <a:chOff x="5305425" y="3095625"/>
            <a:chExt cx="1149350" cy="109067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CDBBF8A-B1ED-4021-82D0-92F69DF02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37225" y="3095625"/>
              <a:ext cx="717550" cy="66675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2CFC581-D2C4-4DD4-90B5-ECB7E791D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21325" y="3310760"/>
              <a:ext cx="717550" cy="66675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53DA19C-9161-496C-BCF1-85810843D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05425" y="3519545"/>
              <a:ext cx="717550" cy="66675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2D3EFA3-E4BB-45CC-BC69-3F83AE331F2D}"/>
              </a:ext>
            </a:extLst>
          </p:cNvPr>
          <p:cNvSpPr txBox="1"/>
          <p:nvPr/>
        </p:nvSpPr>
        <p:spPr>
          <a:xfrm>
            <a:off x="8112357" y="2454062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*</a:t>
            </a:r>
            <a:endParaRPr lang="ko-KR" altLang="en-US" sz="3600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01BE98B-7DC4-4F4A-8F74-47780B4FC52A}"/>
              </a:ext>
            </a:extLst>
          </p:cNvPr>
          <p:cNvGrpSpPr/>
          <p:nvPr/>
        </p:nvGrpSpPr>
        <p:grpSpPr>
          <a:xfrm>
            <a:off x="6397651" y="2026862"/>
            <a:ext cx="1572687" cy="1500731"/>
            <a:chOff x="5206907" y="2987675"/>
            <a:chExt cx="1365343" cy="1302874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BE01C9E-F819-484C-A1CF-0D8CAA017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19750" y="2987675"/>
              <a:ext cx="952500" cy="88265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616F1BA-BD2D-4735-83D8-4CBF3E24C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84938" y="3197787"/>
              <a:ext cx="952500" cy="88265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BADC14D-C4C6-43C2-BB8F-731008CD4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06907" y="3407899"/>
              <a:ext cx="952500" cy="882650"/>
            </a:xfrm>
            <a:prstGeom prst="rect">
              <a:avLst/>
            </a:prstGeom>
          </p:spPr>
        </p:pic>
      </p:grp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DD9330F4-332B-4DC0-A4E2-5ECC6F1C5383}"/>
              </a:ext>
            </a:extLst>
          </p:cNvPr>
          <p:cNvSpPr/>
          <p:nvPr/>
        </p:nvSpPr>
        <p:spPr>
          <a:xfrm>
            <a:off x="4328339" y="2647687"/>
            <a:ext cx="406400" cy="2590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AD88182F-44A1-4829-8A04-D17BF9063DA8}"/>
              </a:ext>
            </a:extLst>
          </p:cNvPr>
          <p:cNvSpPr/>
          <p:nvPr/>
        </p:nvSpPr>
        <p:spPr>
          <a:xfrm>
            <a:off x="9988842" y="2647687"/>
            <a:ext cx="406400" cy="2590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E99D792-0B48-45A2-8ECC-A7D5735FB72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3598" y="2515348"/>
            <a:ext cx="560642" cy="52375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3D47EE5-67DA-4476-B5E8-E8E41C541C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29737" y="2522846"/>
            <a:ext cx="544591" cy="508763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5CE9E2D0-3BB9-46F7-BC3B-22919B4DF69E}"/>
              </a:ext>
            </a:extLst>
          </p:cNvPr>
          <p:cNvGrpSpPr/>
          <p:nvPr/>
        </p:nvGrpSpPr>
        <p:grpSpPr>
          <a:xfrm>
            <a:off x="781043" y="4312710"/>
            <a:ext cx="1641454" cy="1549498"/>
            <a:chOff x="4988403" y="3044640"/>
            <a:chExt cx="1425536" cy="1345675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B749413-50A1-451D-99B6-5B5B20F86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461439" y="3044640"/>
              <a:ext cx="952500" cy="882650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DCF1C2E-32C2-47B3-B346-E16D830EC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228799" y="3269094"/>
              <a:ext cx="952500" cy="882650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E02ABF57-B44F-4664-B6E1-70995BDA7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988403" y="3507665"/>
              <a:ext cx="952500" cy="882650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41F40F3-6E3E-4CB9-8A7C-8167E9499773}"/>
              </a:ext>
            </a:extLst>
          </p:cNvPr>
          <p:cNvGrpSpPr/>
          <p:nvPr/>
        </p:nvGrpSpPr>
        <p:grpSpPr>
          <a:xfrm>
            <a:off x="2871670" y="4474975"/>
            <a:ext cx="1290874" cy="1224968"/>
            <a:chOff x="5305425" y="3095625"/>
            <a:chExt cx="1149350" cy="1090670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E85141A-DD7C-40E3-AA03-965E79E27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37225" y="3095625"/>
              <a:ext cx="717550" cy="66675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EF87F8AF-9491-4919-9844-802579587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21325" y="3310760"/>
              <a:ext cx="717550" cy="666750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BD10985-CC19-4317-A144-826DED9DA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05425" y="3519545"/>
              <a:ext cx="717550" cy="666750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CDCC358-D2B8-401C-A0FE-89382AF850E1}"/>
              </a:ext>
            </a:extLst>
          </p:cNvPr>
          <p:cNvSpPr txBox="1"/>
          <p:nvPr/>
        </p:nvSpPr>
        <p:spPr>
          <a:xfrm>
            <a:off x="2435457" y="4764294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*</a:t>
            </a:r>
            <a:endParaRPr lang="ko-KR" altLang="en-US" sz="3600" b="1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98B49F9-1821-47C6-9AFE-74FE15E716E9}"/>
              </a:ext>
            </a:extLst>
          </p:cNvPr>
          <p:cNvGrpSpPr/>
          <p:nvPr/>
        </p:nvGrpSpPr>
        <p:grpSpPr>
          <a:xfrm>
            <a:off x="8548570" y="4474975"/>
            <a:ext cx="1290874" cy="1224968"/>
            <a:chOff x="5305425" y="3095625"/>
            <a:chExt cx="1149350" cy="1090670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C3FBB982-C76F-4512-978C-D26EAE89D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37225" y="3095625"/>
              <a:ext cx="717550" cy="666750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947C44D9-0E89-498E-A13F-BAE3A5B44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21325" y="3310760"/>
              <a:ext cx="717550" cy="666750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B0C4607F-3011-418D-9EF1-B65484E63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05425" y="3519545"/>
              <a:ext cx="717550" cy="666750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85B086C-D416-45BC-AC2E-5639D1FB2113}"/>
              </a:ext>
            </a:extLst>
          </p:cNvPr>
          <p:cNvSpPr txBox="1"/>
          <p:nvPr/>
        </p:nvSpPr>
        <p:spPr>
          <a:xfrm>
            <a:off x="8112357" y="4764294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*</a:t>
            </a:r>
            <a:endParaRPr lang="ko-KR" altLang="en-US" sz="3600" b="1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63093F7-CE9E-4648-939F-9B161FF27613}"/>
              </a:ext>
            </a:extLst>
          </p:cNvPr>
          <p:cNvGrpSpPr/>
          <p:nvPr/>
        </p:nvGrpSpPr>
        <p:grpSpPr>
          <a:xfrm>
            <a:off x="6489332" y="4338321"/>
            <a:ext cx="1588496" cy="1498277"/>
            <a:chOff x="5162550" y="2987675"/>
            <a:chExt cx="1409700" cy="1329636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201EDE89-6E6A-4C40-8776-728AE4934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619750" y="2987675"/>
              <a:ext cx="952500" cy="882650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E40D114B-B101-4064-A55B-8BE165E92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398425" y="3211110"/>
              <a:ext cx="952500" cy="882650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6888A629-7153-40C1-9F5B-B4186907E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162550" y="3434661"/>
              <a:ext cx="952500" cy="882650"/>
            </a:xfrm>
            <a:prstGeom prst="rect">
              <a:avLst/>
            </a:prstGeom>
          </p:spPr>
        </p:pic>
      </p:grp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5EC51CD6-9A8F-4DFC-9A41-D9679AD45F8B}"/>
              </a:ext>
            </a:extLst>
          </p:cNvPr>
          <p:cNvSpPr/>
          <p:nvPr/>
        </p:nvSpPr>
        <p:spPr>
          <a:xfrm>
            <a:off x="4328339" y="4957919"/>
            <a:ext cx="406400" cy="2590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7005D017-565B-4406-83DB-AE86C9DEEE73}"/>
              </a:ext>
            </a:extLst>
          </p:cNvPr>
          <p:cNvSpPr/>
          <p:nvPr/>
        </p:nvSpPr>
        <p:spPr>
          <a:xfrm>
            <a:off x="9988842" y="4957919"/>
            <a:ext cx="406400" cy="2590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9847E38D-2648-4554-AF20-17A06F032A8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033599" y="4821892"/>
            <a:ext cx="560641" cy="531134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B6C5A3FA-3828-4313-B985-9C89989734B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21712" y="4821892"/>
            <a:ext cx="560641" cy="53113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05D1FAA9-999B-42D1-BA1F-F2464928E3E5}"/>
              </a:ext>
            </a:extLst>
          </p:cNvPr>
          <p:cNvSpPr txBox="1"/>
          <p:nvPr/>
        </p:nvSpPr>
        <p:spPr>
          <a:xfrm>
            <a:off x="10028969" y="5686267"/>
            <a:ext cx="1533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Output</a:t>
            </a:r>
          </a:p>
          <a:p>
            <a:pPr algn="ctr"/>
            <a:r>
              <a:rPr lang="en-US" altLang="ko-KR" b="1" dirty="0"/>
              <a:t>feature map</a:t>
            </a:r>
            <a:endParaRPr lang="ko-KR" alt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5EFA20-63C1-4BD8-86F8-E40D1117C321}"/>
              </a:ext>
            </a:extLst>
          </p:cNvPr>
          <p:cNvSpPr txBox="1"/>
          <p:nvPr/>
        </p:nvSpPr>
        <p:spPr>
          <a:xfrm>
            <a:off x="344920" y="185772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(1)</a:t>
            </a:r>
            <a:endParaRPr lang="ko-KR" alt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302081F-B95F-4354-9D93-2602B857DE51}"/>
              </a:ext>
            </a:extLst>
          </p:cNvPr>
          <p:cNvSpPr txBox="1"/>
          <p:nvPr/>
        </p:nvSpPr>
        <p:spPr>
          <a:xfrm>
            <a:off x="5912425" y="188262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(2)</a:t>
            </a:r>
            <a:endParaRPr lang="ko-KR" alt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EB1164-0FF2-430B-A06A-0400922F79A6}"/>
              </a:ext>
            </a:extLst>
          </p:cNvPr>
          <p:cNvSpPr txBox="1"/>
          <p:nvPr/>
        </p:nvSpPr>
        <p:spPr>
          <a:xfrm>
            <a:off x="344920" y="425542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(3)</a:t>
            </a:r>
            <a:endParaRPr lang="ko-KR" altLang="en-US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E8B19D5-7A66-4A44-995E-3F8A4F20F28A}"/>
              </a:ext>
            </a:extLst>
          </p:cNvPr>
          <p:cNvSpPr txBox="1"/>
          <p:nvPr/>
        </p:nvSpPr>
        <p:spPr>
          <a:xfrm>
            <a:off x="5912425" y="428031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(4)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645356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969848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Networks - 3D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데이터의 </a:t>
            </a:r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6165470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3D </a:t>
            </a:r>
            <a:r>
              <a:rPr lang="ko-KR" altLang="en-US" b="1" dirty="0"/>
              <a:t>이미지 </a:t>
            </a:r>
            <a:r>
              <a:rPr lang="en-US" altLang="ko-KR" b="1" dirty="0"/>
              <a:t>(RGB)</a:t>
            </a:r>
            <a:r>
              <a:rPr lang="ko-KR" altLang="en-US" b="1" dirty="0"/>
              <a:t> 입력에 대한 </a:t>
            </a:r>
            <a:r>
              <a:rPr lang="en-US" altLang="ko-KR" b="1" dirty="0"/>
              <a:t>2D convolution </a:t>
            </a:r>
            <a:r>
              <a:rPr lang="ko-KR" altLang="en-US" b="1" dirty="0"/>
              <a:t>연산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Output feature map</a:t>
            </a:r>
            <a:r>
              <a:rPr lang="ko-KR" altLang="en-US" sz="1600" dirty="0"/>
              <a:t>의 채널 수는 </a:t>
            </a:r>
            <a:r>
              <a:rPr lang="en-US" altLang="ko-KR" sz="1600" dirty="0"/>
              <a:t>filter</a:t>
            </a:r>
            <a:r>
              <a:rPr lang="ko-KR" altLang="en-US" sz="1600" dirty="0"/>
              <a:t>의 개수</a:t>
            </a:r>
            <a:r>
              <a:rPr lang="en-US" altLang="ko-KR" sz="1600" dirty="0"/>
              <a:t>(N)</a:t>
            </a:r>
            <a:r>
              <a:rPr lang="ko-KR" altLang="en-US" sz="1600" dirty="0"/>
              <a:t>와 같음</a:t>
            </a:r>
            <a:endParaRPr lang="en-US" altLang="ko-KR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03A1A5-6CC1-4DEA-8F85-4AC951AF92DF}"/>
              </a:ext>
            </a:extLst>
          </p:cNvPr>
          <p:cNvSpPr txBox="1"/>
          <p:nvPr/>
        </p:nvSpPr>
        <p:spPr>
          <a:xfrm>
            <a:off x="911788" y="5402081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Input</a:t>
            </a:r>
            <a:r>
              <a:rPr lang="ko-KR" altLang="en-US" b="1" dirty="0"/>
              <a:t> </a:t>
            </a:r>
            <a:r>
              <a:rPr lang="en-US" altLang="ko-KR" b="1" dirty="0"/>
              <a:t>image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9D697F-B75E-4A6A-98A7-E34F7A3C7FA0}"/>
              </a:ext>
            </a:extLst>
          </p:cNvPr>
          <p:cNvSpPr txBox="1"/>
          <p:nvPr/>
        </p:nvSpPr>
        <p:spPr>
          <a:xfrm>
            <a:off x="3178211" y="5402081"/>
            <a:ext cx="1048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Filter</a:t>
            </a:r>
          </a:p>
          <a:p>
            <a:pPr algn="ctr"/>
            <a:r>
              <a:rPr lang="en-US" altLang="ko-KR" b="1" dirty="0"/>
              <a:t>(Kernel)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EB6FAB-54D2-47B6-9EEF-915229846D52}"/>
              </a:ext>
            </a:extLst>
          </p:cNvPr>
          <p:cNvSpPr txBox="1"/>
          <p:nvPr/>
        </p:nvSpPr>
        <p:spPr>
          <a:xfrm>
            <a:off x="1377536" y="2186710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4x4x3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3AFB64-8A99-4265-8573-F1DA83C99296}"/>
              </a:ext>
            </a:extLst>
          </p:cNvPr>
          <p:cNvSpPr txBox="1"/>
          <p:nvPr/>
        </p:nvSpPr>
        <p:spPr>
          <a:xfrm>
            <a:off x="3046214" y="1890289"/>
            <a:ext cx="1544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3x3x3 filters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8D831B-4001-48DC-A969-53EA09065A5A}"/>
              </a:ext>
            </a:extLst>
          </p:cNvPr>
          <p:cNvSpPr txBox="1"/>
          <p:nvPr/>
        </p:nvSpPr>
        <p:spPr>
          <a:xfrm>
            <a:off x="2394958" y="3323652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*</a:t>
            </a:r>
            <a:endParaRPr lang="ko-KR" altLang="en-US" sz="3600" b="1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5C7E961-D057-4C8E-88CF-CDA3E1382131}"/>
              </a:ext>
            </a:extLst>
          </p:cNvPr>
          <p:cNvSpPr/>
          <p:nvPr/>
        </p:nvSpPr>
        <p:spPr>
          <a:xfrm>
            <a:off x="4976381" y="3304834"/>
            <a:ext cx="765882" cy="4882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C981FF-D611-4838-98DF-D2E5EA914366}"/>
              </a:ext>
            </a:extLst>
          </p:cNvPr>
          <p:cNvSpPr txBox="1"/>
          <p:nvPr/>
        </p:nvSpPr>
        <p:spPr>
          <a:xfrm>
            <a:off x="6211896" y="2685148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2x2x1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AC20ED-14D6-4C3D-B0EC-FCC48FBC18AC}"/>
              </a:ext>
            </a:extLst>
          </p:cNvPr>
          <p:cNvSpPr txBox="1"/>
          <p:nvPr/>
        </p:nvSpPr>
        <p:spPr>
          <a:xfrm>
            <a:off x="10097332" y="5402081"/>
            <a:ext cx="1533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Output</a:t>
            </a:r>
          </a:p>
          <a:p>
            <a:pPr algn="ctr"/>
            <a:r>
              <a:rPr lang="en-US" altLang="ko-KR" b="1" dirty="0"/>
              <a:t>feature</a:t>
            </a:r>
            <a:r>
              <a:rPr lang="ko-KR" altLang="en-US" b="1" dirty="0"/>
              <a:t> </a:t>
            </a:r>
            <a:r>
              <a:rPr lang="en-US" altLang="ko-KR" b="1" dirty="0"/>
              <a:t>map</a:t>
            </a:r>
          </a:p>
        </p:txBody>
      </p:sp>
      <p:sp>
        <p:nvSpPr>
          <p:cNvPr id="13" name="정육면체 12">
            <a:extLst>
              <a:ext uri="{FF2B5EF4-FFF2-40B4-BE49-F238E27FC236}">
                <a16:creationId xmlns:a16="http://schemas.microsoft.com/office/drawing/2014/main" id="{DE0DDA0A-F0B3-460A-828D-93E6D2F023AF}"/>
              </a:ext>
            </a:extLst>
          </p:cNvPr>
          <p:cNvSpPr/>
          <p:nvPr/>
        </p:nvSpPr>
        <p:spPr>
          <a:xfrm>
            <a:off x="1434046" y="2580566"/>
            <a:ext cx="614666" cy="2002476"/>
          </a:xfrm>
          <a:prstGeom prst="cube">
            <a:avLst>
              <a:gd name="adj" fmla="val 85221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정육면체 13">
            <a:extLst>
              <a:ext uri="{FF2B5EF4-FFF2-40B4-BE49-F238E27FC236}">
                <a16:creationId xmlns:a16="http://schemas.microsoft.com/office/drawing/2014/main" id="{24872020-95E0-4EC4-8B39-E1337955AF91}"/>
              </a:ext>
            </a:extLst>
          </p:cNvPr>
          <p:cNvSpPr/>
          <p:nvPr/>
        </p:nvSpPr>
        <p:spPr>
          <a:xfrm>
            <a:off x="6422253" y="3014422"/>
            <a:ext cx="348318" cy="1134762"/>
          </a:xfrm>
          <a:prstGeom prst="cube">
            <a:avLst>
              <a:gd name="adj" fmla="val 98255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정육면체 14">
            <a:extLst>
              <a:ext uri="{FF2B5EF4-FFF2-40B4-BE49-F238E27FC236}">
                <a16:creationId xmlns:a16="http://schemas.microsoft.com/office/drawing/2014/main" id="{84BBE41A-3C51-4F36-9725-F99F7C9C1DA1}"/>
              </a:ext>
            </a:extLst>
          </p:cNvPr>
          <p:cNvSpPr/>
          <p:nvPr/>
        </p:nvSpPr>
        <p:spPr>
          <a:xfrm>
            <a:off x="3437680" y="2377035"/>
            <a:ext cx="485044" cy="1307280"/>
          </a:xfrm>
          <a:prstGeom prst="cube">
            <a:avLst>
              <a:gd name="adj" fmla="val 81729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정육면체 15">
            <a:extLst>
              <a:ext uri="{FF2B5EF4-FFF2-40B4-BE49-F238E27FC236}">
                <a16:creationId xmlns:a16="http://schemas.microsoft.com/office/drawing/2014/main" id="{124FAB06-5FF7-4773-8C6F-9198553CE55F}"/>
              </a:ext>
            </a:extLst>
          </p:cNvPr>
          <p:cNvSpPr/>
          <p:nvPr/>
        </p:nvSpPr>
        <p:spPr>
          <a:xfrm>
            <a:off x="3437680" y="4041431"/>
            <a:ext cx="485044" cy="1307280"/>
          </a:xfrm>
          <a:prstGeom prst="cube">
            <a:avLst>
              <a:gd name="adj" fmla="val 81729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881920-2A5C-469F-BA04-CA83DC2CBC9A}"/>
              </a:ext>
            </a:extLst>
          </p:cNvPr>
          <p:cNvSpPr txBox="1"/>
          <p:nvPr/>
        </p:nvSpPr>
        <p:spPr>
          <a:xfrm rot="5400000">
            <a:off x="3640287" y="3576700"/>
            <a:ext cx="356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…</a:t>
            </a:r>
            <a:endParaRPr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33E1D5-606B-4F70-BB9D-2C2496CEC08E}"/>
              </a:ext>
            </a:extLst>
          </p:cNvPr>
          <p:cNvSpPr txBox="1"/>
          <p:nvPr/>
        </p:nvSpPr>
        <p:spPr>
          <a:xfrm>
            <a:off x="3961691" y="2711389"/>
            <a:ext cx="86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filter 1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9AC21E-B77C-4DDE-80E2-5133CB981042}"/>
              </a:ext>
            </a:extLst>
          </p:cNvPr>
          <p:cNvSpPr txBox="1"/>
          <p:nvPr/>
        </p:nvSpPr>
        <p:spPr>
          <a:xfrm>
            <a:off x="6917472" y="4610087"/>
            <a:ext cx="138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#filters (</a:t>
            </a:r>
            <a:r>
              <a:rPr lang="en-US" altLang="ko-KR" b="1" dirty="0">
                <a:solidFill>
                  <a:srgbClr val="0000FF"/>
                </a:solidFill>
              </a:rPr>
              <a:t>N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20" name="정육면체 19">
            <a:extLst>
              <a:ext uri="{FF2B5EF4-FFF2-40B4-BE49-F238E27FC236}">
                <a16:creationId xmlns:a16="http://schemas.microsoft.com/office/drawing/2014/main" id="{5E146AD1-5730-4BB7-B601-C69EA6C14D3A}"/>
              </a:ext>
            </a:extLst>
          </p:cNvPr>
          <p:cNvSpPr/>
          <p:nvPr/>
        </p:nvSpPr>
        <p:spPr>
          <a:xfrm>
            <a:off x="8130552" y="3014422"/>
            <a:ext cx="348318" cy="1134762"/>
          </a:xfrm>
          <a:prstGeom prst="cube">
            <a:avLst>
              <a:gd name="adj" fmla="val 98255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0EB31E-2AE2-4DE3-BA4F-B0C60B07F8FB}"/>
              </a:ext>
            </a:extLst>
          </p:cNvPr>
          <p:cNvSpPr txBox="1"/>
          <p:nvPr/>
        </p:nvSpPr>
        <p:spPr>
          <a:xfrm>
            <a:off x="7289982" y="3351750"/>
            <a:ext cx="356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…</a:t>
            </a:r>
            <a:endParaRPr lang="ko-KR" alt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231047-71EA-4E8B-8034-FE2C01DF6953}"/>
              </a:ext>
            </a:extLst>
          </p:cNvPr>
          <p:cNvSpPr txBox="1"/>
          <p:nvPr/>
        </p:nvSpPr>
        <p:spPr>
          <a:xfrm>
            <a:off x="7949474" y="2685148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2x2x1</a:t>
            </a:r>
            <a:endParaRPr lang="ko-KR" altLang="en-US" b="1" dirty="0"/>
          </a:p>
        </p:txBody>
      </p:sp>
      <p:sp>
        <p:nvSpPr>
          <p:cNvPr id="23" name="오른쪽 중괄호 22">
            <a:extLst>
              <a:ext uri="{FF2B5EF4-FFF2-40B4-BE49-F238E27FC236}">
                <a16:creationId xmlns:a16="http://schemas.microsoft.com/office/drawing/2014/main" id="{4AC3F3A8-E255-45D5-8EC7-849319F7F022}"/>
              </a:ext>
            </a:extLst>
          </p:cNvPr>
          <p:cNvSpPr/>
          <p:nvPr/>
        </p:nvSpPr>
        <p:spPr>
          <a:xfrm rot="5400000">
            <a:off x="7371553" y="3306103"/>
            <a:ext cx="274279" cy="2031115"/>
          </a:xfrm>
          <a:prstGeom prst="rightBrac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867781-9CA1-43EB-BFD4-B97CEF4ED8B1}"/>
              </a:ext>
            </a:extLst>
          </p:cNvPr>
          <p:cNvSpPr txBox="1"/>
          <p:nvPr/>
        </p:nvSpPr>
        <p:spPr>
          <a:xfrm>
            <a:off x="3961691" y="4433260"/>
            <a:ext cx="912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filter N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6C1558DD-7E59-438F-81D5-31FBCE2439E7}"/>
              </a:ext>
            </a:extLst>
          </p:cNvPr>
          <p:cNvSpPr/>
          <p:nvPr/>
        </p:nvSpPr>
        <p:spPr>
          <a:xfrm>
            <a:off x="8887159" y="3304834"/>
            <a:ext cx="765882" cy="4882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정육면체 25">
            <a:extLst>
              <a:ext uri="{FF2B5EF4-FFF2-40B4-BE49-F238E27FC236}">
                <a16:creationId xmlns:a16="http://schemas.microsoft.com/office/drawing/2014/main" id="{97BC84C2-C2EC-4BD0-9A25-FB2C3A2B040F}"/>
              </a:ext>
            </a:extLst>
          </p:cNvPr>
          <p:cNvSpPr/>
          <p:nvPr/>
        </p:nvSpPr>
        <p:spPr>
          <a:xfrm>
            <a:off x="10583794" y="3014422"/>
            <a:ext cx="560317" cy="1134762"/>
          </a:xfrm>
          <a:prstGeom prst="cube">
            <a:avLst>
              <a:gd name="adj" fmla="val 65390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B06B1D-99ED-4048-B16B-C07B48214E11}"/>
              </a:ext>
            </a:extLst>
          </p:cNvPr>
          <p:cNvSpPr txBox="1"/>
          <p:nvPr/>
        </p:nvSpPr>
        <p:spPr>
          <a:xfrm>
            <a:off x="10583794" y="2638679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2x2x</a:t>
            </a:r>
            <a:r>
              <a:rPr lang="en-US" altLang="ko-KR" b="1" dirty="0">
                <a:solidFill>
                  <a:srgbClr val="0000FF"/>
                </a:solidFill>
              </a:rPr>
              <a:t>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4773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DA9409-2EDE-474A-9191-974874812BFC}"/>
              </a:ext>
            </a:extLst>
          </p:cNvPr>
          <p:cNvSpPr txBox="1"/>
          <p:nvPr/>
        </p:nvSpPr>
        <p:spPr>
          <a:xfrm>
            <a:off x="0" y="523873"/>
            <a:ext cx="121919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Convolution Layer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65E0C9-E02D-4C15-BC76-F33358E1ABE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Convolutional neural network (CNN)</a:t>
            </a:r>
            <a:endParaRPr lang="ko-KR" altLang="en-US" sz="2000" i="1" dirty="0"/>
          </a:p>
        </p:txBody>
      </p:sp>
      <p:grpSp>
        <p:nvGrpSpPr>
          <p:cNvPr id="6" name="object 2">
            <a:extLst>
              <a:ext uri="{FF2B5EF4-FFF2-40B4-BE49-F238E27FC236}">
                <a16:creationId xmlns:a16="http://schemas.microsoft.com/office/drawing/2014/main" id="{FA6E9168-C467-4A65-B083-3308F0A3E528}"/>
              </a:ext>
            </a:extLst>
          </p:cNvPr>
          <p:cNvGrpSpPr/>
          <p:nvPr/>
        </p:nvGrpSpPr>
        <p:grpSpPr>
          <a:xfrm>
            <a:off x="1688424" y="2581523"/>
            <a:ext cx="957021" cy="2771968"/>
            <a:chOff x="1066447" y="1425759"/>
            <a:chExt cx="957021" cy="2771968"/>
          </a:xfrm>
        </p:grpSpPr>
        <p:sp>
          <p:nvSpPr>
            <p:cNvPr id="8" name="object 3">
              <a:extLst>
                <a:ext uri="{FF2B5EF4-FFF2-40B4-BE49-F238E27FC236}">
                  <a16:creationId xmlns:a16="http://schemas.microsoft.com/office/drawing/2014/main" id="{5499EBD0-40DB-45AC-94E2-59B2D7027D17}"/>
                </a:ext>
              </a:extLst>
            </p:cNvPr>
            <p:cNvSpPr/>
            <p:nvPr/>
          </p:nvSpPr>
          <p:spPr>
            <a:xfrm>
              <a:off x="1066447" y="2168985"/>
              <a:ext cx="213360" cy="2014855"/>
            </a:xfrm>
            <a:custGeom>
              <a:avLst/>
              <a:gdLst/>
              <a:ahLst/>
              <a:cxnLst/>
              <a:rect l="l" t="t" r="r" b="b"/>
              <a:pathLst>
                <a:path w="213359" h="2014854">
                  <a:moveTo>
                    <a:pt x="213172" y="2014680"/>
                  </a:moveTo>
                  <a:lnTo>
                    <a:pt x="0" y="2014680"/>
                  </a:lnTo>
                  <a:lnTo>
                    <a:pt x="0" y="0"/>
                  </a:lnTo>
                  <a:lnTo>
                    <a:pt x="213172" y="0"/>
                  </a:lnTo>
                  <a:lnTo>
                    <a:pt x="213172" y="2014680"/>
                  </a:lnTo>
                  <a:close/>
                </a:path>
              </a:pathLst>
            </a:custGeom>
            <a:solidFill>
              <a:srgbClr val="F4CCCC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FCCAFFE4-E7C3-473B-BD95-D8AA35D36283}"/>
                </a:ext>
              </a:extLst>
            </p:cNvPr>
            <p:cNvSpPr/>
            <p:nvPr/>
          </p:nvSpPr>
          <p:spPr>
            <a:xfrm>
              <a:off x="1066447" y="1425759"/>
              <a:ext cx="956944" cy="743585"/>
            </a:xfrm>
            <a:custGeom>
              <a:avLst/>
              <a:gdLst/>
              <a:ahLst/>
              <a:cxnLst/>
              <a:rect l="l" t="t" r="r" b="b"/>
              <a:pathLst>
                <a:path w="956944" h="743585">
                  <a:moveTo>
                    <a:pt x="213172" y="743226"/>
                  </a:moveTo>
                  <a:lnTo>
                    <a:pt x="0" y="743226"/>
                  </a:lnTo>
                  <a:lnTo>
                    <a:pt x="743226" y="0"/>
                  </a:lnTo>
                  <a:lnTo>
                    <a:pt x="956398" y="0"/>
                  </a:lnTo>
                  <a:lnTo>
                    <a:pt x="213172" y="743226"/>
                  </a:lnTo>
                  <a:close/>
                </a:path>
              </a:pathLst>
            </a:custGeom>
            <a:solidFill>
              <a:srgbClr val="F6D6D6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7B783929-8279-43DD-B331-45F98247146B}"/>
                </a:ext>
              </a:extLst>
            </p:cNvPr>
            <p:cNvSpPr/>
            <p:nvPr/>
          </p:nvSpPr>
          <p:spPr>
            <a:xfrm>
              <a:off x="1066447" y="142575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4" h="2758440">
                  <a:moveTo>
                    <a:pt x="0" y="743226"/>
                  </a:moveTo>
                  <a:lnTo>
                    <a:pt x="743226" y="0"/>
                  </a:lnTo>
                  <a:lnTo>
                    <a:pt x="956398" y="0"/>
                  </a:lnTo>
                  <a:lnTo>
                    <a:pt x="956398" y="2014658"/>
                  </a:lnTo>
                  <a:lnTo>
                    <a:pt x="213172" y="2757906"/>
                  </a:lnTo>
                  <a:lnTo>
                    <a:pt x="0" y="2757906"/>
                  </a:lnTo>
                  <a:lnTo>
                    <a:pt x="0" y="743226"/>
                  </a:lnTo>
                  <a:close/>
                </a:path>
                <a:path w="956944" h="2758440">
                  <a:moveTo>
                    <a:pt x="0" y="743226"/>
                  </a:moveTo>
                  <a:lnTo>
                    <a:pt x="213172" y="743226"/>
                  </a:lnTo>
                  <a:lnTo>
                    <a:pt x="956398" y="0"/>
                  </a:lnTo>
                </a:path>
                <a:path w="956944" h="2758440">
                  <a:moveTo>
                    <a:pt x="213172" y="743226"/>
                  </a:moveTo>
                  <a:lnTo>
                    <a:pt x="213172" y="2757906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7146DD90-1EA7-43B0-8ED6-5C241D5B417B}"/>
                </a:ext>
              </a:extLst>
            </p:cNvPr>
            <p:cNvSpPr/>
            <p:nvPr/>
          </p:nvSpPr>
          <p:spPr>
            <a:xfrm>
              <a:off x="1279883" y="1439287"/>
              <a:ext cx="743585" cy="2758440"/>
            </a:xfrm>
            <a:custGeom>
              <a:avLst/>
              <a:gdLst/>
              <a:ahLst/>
              <a:cxnLst/>
              <a:rect l="l" t="t" r="r" b="b"/>
              <a:pathLst>
                <a:path w="743585" h="2758440">
                  <a:moveTo>
                    <a:pt x="0" y="2757906"/>
                  </a:moveTo>
                  <a:lnTo>
                    <a:pt x="0" y="743226"/>
                  </a:lnTo>
                  <a:lnTo>
                    <a:pt x="743226" y="0"/>
                  </a:lnTo>
                  <a:lnTo>
                    <a:pt x="743226" y="2014658"/>
                  </a:lnTo>
                  <a:lnTo>
                    <a:pt x="0" y="2757906"/>
                  </a:lnTo>
                  <a:close/>
                </a:path>
              </a:pathLst>
            </a:custGeom>
            <a:solidFill>
              <a:srgbClr val="C3A3A3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7">
            <a:extLst>
              <a:ext uri="{FF2B5EF4-FFF2-40B4-BE49-F238E27FC236}">
                <a16:creationId xmlns:a16="http://schemas.microsoft.com/office/drawing/2014/main" id="{8D10E249-EA1F-4B6F-8346-15F3E9F1559A}"/>
              </a:ext>
            </a:extLst>
          </p:cNvPr>
          <p:cNvSpPr txBox="1"/>
          <p:nvPr/>
        </p:nvSpPr>
        <p:spPr>
          <a:xfrm>
            <a:off x="2717850" y="3404132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E65BAF7E-5D4A-4578-A60F-0A51547BF6A9}"/>
              </a:ext>
            </a:extLst>
          </p:cNvPr>
          <p:cNvSpPr txBox="1"/>
          <p:nvPr/>
        </p:nvSpPr>
        <p:spPr>
          <a:xfrm>
            <a:off x="1703459" y="533702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3</a:t>
            </a: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222F8521-E46E-4F63-9B4B-A78910B38309}"/>
              </a:ext>
            </a:extLst>
          </p:cNvPr>
          <p:cNvSpPr txBox="1"/>
          <p:nvPr/>
        </p:nvSpPr>
        <p:spPr>
          <a:xfrm>
            <a:off x="2000400" y="4884787"/>
            <a:ext cx="597535" cy="69532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R="24765" algn="r">
              <a:lnSpc>
                <a:spcPct val="100000"/>
              </a:lnSpc>
              <a:spcBef>
                <a:spcPts val="575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 dirty="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48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depth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FD53A6E1-9C09-4069-9693-3871900AA4E0}"/>
              </a:ext>
            </a:extLst>
          </p:cNvPr>
          <p:cNvSpPr txBox="1"/>
          <p:nvPr/>
        </p:nvSpPr>
        <p:spPr>
          <a:xfrm>
            <a:off x="2713373" y="4859885"/>
            <a:ext cx="559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width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AFFDE2B6-E11B-42D9-B1A9-C236A7756E38}"/>
              </a:ext>
            </a:extLst>
          </p:cNvPr>
          <p:cNvSpPr txBox="1"/>
          <p:nvPr/>
        </p:nvSpPr>
        <p:spPr>
          <a:xfrm>
            <a:off x="3133349" y="3344461"/>
            <a:ext cx="648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height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3" name="object 11">
            <a:extLst>
              <a:ext uri="{FF2B5EF4-FFF2-40B4-BE49-F238E27FC236}">
                <a16:creationId xmlns:a16="http://schemas.microsoft.com/office/drawing/2014/main" id="{59DA2BAF-6C19-4634-A81D-587B4B4C1869}"/>
              </a:ext>
            </a:extLst>
          </p:cNvPr>
          <p:cNvSpPr txBox="1"/>
          <p:nvPr/>
        </p:nvSpPr>
        <p:spPr>
          <a:xfrm>
            <a:off x="801311" y="1818750"/>
            <a:ext cx="5960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32x32x3 image </a:t>
            </a:r>
            <a:r>
              <a:rPr sz="2400" dirty="0">
                <a:latin typeface="Arial"/>
                <a:cs typeface="Arial"/>
              </a:rPr>
              <a:t>-&gt; </a:t>
            </a:r>
            <a:r>
              <a:rPr sz="2400" spc="-5" dirty="0">
                <a:latin typeface="Arial"/>
                <a:cs typeface="Arial"/>
              </a:rPr>
              <a:t>preserve </a:t>
            </a:r>
            <a:r>
              <a:rPr sz="2400" dirty="0">
                <a:latin typeface="Arial"/>
                <a:cs typeface="Arial"/>
              </a:rPr>
              <a:t>spatial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structure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ADA69760-7AED-426F-BBBF-D76B09BE64FB}"/>
              </a:ext>
            </a:extLst>
          </p:cNvPr>
          <p:cNvGrpSpPr/>
          <p:nvPr/>
        </p:nvGrpSpPr>
        <p:grpSpPr>
          <a:xfrm>
            <a:off x="26077" y="6031617"/>
            <a:ext cx="4731587" cy="665692"/>
            <a:chOff x="26077" y="6031617"/>
            <a:chExt cx="4731587" cy="665692"/>
          </a:xfrm>
        </p:grpSpPr>
        <p:sp>
          <p:nvSpPr>
            <p:cNvPr id="33" name="object 16">
              <a:extLst>
                <a:ext uri="{FF2B5EF4-FFF2-40B4-BE49-F238E27FC236}">
                  <a16:creationId xmlns:a16="http://schemas.microsoft.com/office/drawing/2014/main" id="{E2151141-C8A7-4D55-A06F-DEB704368D41}"/>
                </a:ext>
              </a:extLst>
            </p:cNvPr>
            <p:cNvSpPr txBox="1">
              <a:spLocks/>
            </p:cNvSpPr>
            <p:nvPr/>
          </p:nvSpPr>
          <p:spPr>
            <a:xfrm>
              <a:off x="3048689" y="6388064"/>
              <a:ext cx="1590040" cy="3092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310"/>
                </a:lnSpc>
              </a:pPr>
              <a:r>
                <a:rPr lang="en-US" spc="-5" dirty="0"/>
                <a:t>April 18,</a:t>
              </a:r>
              <a:r>
                <a:rPr lang="en-US" spc="-90" dirty="0"/>
                <a:t> </a:t>
              </a:r>
              <a:r>
                <a:rPr lang="en-US" spc="-5" dirty="0"/>
                <a:t>2017</a:t>
              </a:r>
            </a:p>
          </p:txBody>
        </p:sp>
        <p:sp>
          <p:nvSpPr>
            <p:cNvPr id="34" name="object 17">
              <a:extLst>
                <a:ext uri="{FF2B5EF4-FFF2-40B4-BE49-F238E27FC236}">
                  <a16:creationId xmlns:a16="http://schemas.microsoft.com/office/drawing/2014/main" id="{FF1DC8B1-352C-4D64-A4D3-46111A6BB888}"/>
                </a:ext>
              </a:extLst>
            </p:cNvPr>
            <p:cNvSpPr txBox="1">
              <a:spLocks/>
            </p:cNvSpPr>
            <p:nvPr/>
          </p:nvSpPr>
          <p:spPr>
            <a:xfrm>
              <a:off x="139593" y="6031617"/>
              <a:ext cx="4618071" cy="26930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090"/>
                </a:lnSpc>
              </a:pPr>
              <a:r>
                <a:rPr lang="en-US" spc="-5" dirty="0"/>
                <a:t>Fei-Fei Li </a:t>
              </a:r>
              <a:r>
                <a:rPr lang="en-US" dirty="0"/>
                <a:t>&amp; Justin Johnson &amp; </a:t>
              </a:r>
              <a:r>
                <a:rPr lang="en-US" spc="-5" dirty="0"/>
                <a:t>Serena</a:t>
              </a:r>
              <a:r>
                <a:rPr lang="en-US" spc="-125" dirty="0"/>
                <a:t> </a:t>
              </a:r>
              <a:r>
                <a:rPr lang="en-US" spc="-5" dirty="0"/>
                <a:t>Yeung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BB6D017-D6FF-48E2-A880-3A4FAF5B6C4F}"/>
                </a:ext>
              </a:extLst>
            </p:cNvPr>
            <p:cNvSpPr txBox="1"/>
            <p:nvPr/>
          </p:nvSpPr>
          <p:spPr>
            <a:xfrm>
              <a:off x="26077" y="6327977"/>
              <a:ext cx="4056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출처</a:t>
              </a:r>
              <a:r>
                <a:rPr lang="en-US" altLang="ko-KR" dirty="0"/>
                <a:t>: cs231n_2017_lecture5</a:t>
              </a:r>
              <a:endParaRPr lang="ko-KR" altLang="en-US" dirty="0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60ABD3E4-8556-417F-80AE-41797B450BA5}"/>
              </a:ext>
            </a:extLst>
          </p:cNvPr>
          <p:cNvSpPr txBox="1"/>
          <p:nvPr/>
        </p:nvSpPr>
        <p:spPr>
          <a:xfrm>
            <a:off x="280611" y="1141010"/>
            <a:ext cx="732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Overview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0433505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DA9409-2EDE-474A-9191-974874812BFC}"/>
              </a:ext>
            </a:extLst>
          </p:cNvPr>
          <p:cNvSpPr txBox="1"/>
          <p:nvPr/>
        </p:nvSpPr>
        <p:spPr>
          <a:xfrm>
            <a:off x="0" y="523873"/>
            <a:ext cx="121919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Convolution Layer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65E0C9-E02D-4C15-BC76-F33358E1ABE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Convolutional neural network (CNN)</a:t>
            </a:r>
            <a:endParaRPr lang="ko-KR" altLang="en-US" sz="2000" i="1" dirty="0"/>
          </a:p>
        </p:txBody>
      </p:sp>
      <p:grpSp>
        <p:nvGrpSpPr>
          <p:cNvPr id="6" name="object 2">
            <a:extLst>
              <a:ext uri="{FF2B5EF4-FFF2-40B4-BE49-F238E27FC236}">
                <a16:creationId xmlns:a16="http://schemas.microsoft.com/office/drawing/2014/main" id="{FA6E9168-C467-4A65-B083-3308F0A3E528}"/>
              </a:ext>
            </a:extLst>
          </p:cNvPr>
          <p:cNvGrpSpPr/>
          <p:nvPr/>
        </p:nvGrpSpPr>
        <p:grpSpPr>
          <a:xfrm>
            <a:off x="1688424" y="2581523"/>
            <a:ext cx="957021" cy="2771968"/>
            <a:chOff x="1066447" y="1425759"/>
            <a:chExt cx="957021" cy="2771968"/>
          </a:xfrm>
        </p:grpSpPr>
        <p:sp>
          <p:nvSpPr>
            <p:cNvPr id="8" name="object 3">
              <a:extLst>
                <a:ext uri="{FF2B5EF4-FFF2-40B4-BE49-F238E27FC236}">
                  <a16:creationId xmlns:a16="http://schemas.microsoft.com/office/drawing/2014/main" id="{5499EBD0-40DB-45AC-94E2-59B2D7027D17}"/>
                </a:ext>
              </a:extLst>
            </p:cNvPr>
            <p:cNvSpPr/>
            <p:nvPr/>
          </p:nvSpPr>
          <p:spPr>
            <a:xfrm>
              <a:off x="1066447" y="2168985"/>
              <a:ext cx="213360" cy="2014855"/>
            </a:xfrm>
            <a:custGeom>
              <a:avLst/>
              <a:gdLst/>
              <a:ahLst/>
              <a:cxnLst/>
              <a:rect l="l" t="t" r="r" b="b"/>
              <a:pathLst>
                <a:path w="213359" h="2014854">
                  <a:moveTo>
                    <a:pt x="213172" y="2014680"/>
                  </a:moveTo>
                  <a:lnTo>
                    <a:pt x="0" y="2014680"/>
                  </a:lnTo>
                  <a:lnTo>
                    <a:pt x="0" y="0"/>
                  </a:lnTo>
                  <a:lnTo>
                    <a:pt x="213172" y="0"/>
                  </a:lnTo>
                  <a:lnTo>
                    <a:pt x="213172" y="2014680"/>
                  </a:lnTo>
                  <a:close/>
                </a:path>
              </a:pathLst>
            </a:custGeom>
            <a:solidFill>
              <a:srgbClr val="F4CCCC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FCCAFFE4-E7C3-473B-BD95-D8AA35D36283}"/>
                </a:ext>
              </a:extLst>
            </p:cNvPr>
            <p:cNvSpPr/>
            <p:nvPr/>
          </p:nvSpPr>
          <p:spPr>
            <a:xfrm>
              <a:off x="1066447" y="1425759"/>
              <a:ext cx="956944" cy="743585"/>
            </a:xfrm>
            <a:custGeom>
              <a:avLst/>
              <a:gdLst/>
              <a:ahLst/>
              <a:cxnLst/>
              <a:rect l="l" t="t" r="r" b="b"/>
              <a:pathLst>
                <a:path w="956944" h="743585">
                  <a:moveTo>
                    <a:pt x="213172" y="743226"/>
                  </a:moveTo>
                  <a:lnTo>
                    <a:pt x="0" y="743226"/>
                  </a:lnTo>
                  <a:lnTo>
                    <a:pt x="743226" y="0"/>
                  </a:lnTo>
                  <a:lnTo>
                    <a:pt x="956398" y="0"/>
                  </a:lnTo>
                  <a:lnTo>
                    <a:pt x="213172" y="743226"/>
                  </a:lnTo>
                  <a:close/>
                </a:path>
              </a:pathLst>
            </a:custGeom>
            <a:solidFill>
              <a:srgbClr val="F6D6D6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7B783929-8279-43DD-B331-45F98247146B}"/>
                </a:ext>
              </a:extLst>
            </p:cNvPr>
            <p:cNvSpPr/>
            <p:nvPr/>
          </p:nvSpPr>
          <p:spPr>
            <a:xfrm>
              <a:off x="1066447" y="142575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4" h="2758440">
                  <a:moveTo>
                    <a:pt x="0" y="743226"/>
                  </a:moveTo>
                  <a:lnTo>
                    <a:pt x="743226" y="0"/>
                  </a:lnTo>
                  <a:lnTo>
                    <a:pt x="956398" y="0"/>
                  </a:lnTo>
                  <a:lnTo>
                    <a:pt x="956398" y="2014658"/>
                  </a:lnTo>
                  <a:lnTo>
                    <a:pt x="213172" y="2757906"/>
                  </a:lnTo>
                  <a:lnTo>
                    <a:pt x="0" y="2757906"/>
                  </a:lnTo>
                  <a:lnTo>
                    <a:pt x="0" y="743226"/>
                  </a:lnTo>
                  <a:close/>
                </a:path>
                <a:path w="956944" h="2758440">
                  <a:moveTo>
                    <a:pt x="0" y="743226"/>
                  </a:moveTo>
                  <a:lnTo>
                    <a:pt x="213172" y="743226"/>
                  </a:lnTo>
                  <a:lnTo>
                    <a:pt x="956398" y="0"/>
                  </a:lnTo>
                </a:path>
                <a:path w="956944" h="2758440">
                  <a:moveTo>
                    <a:pt x="213172" y="743226"/>
                  </a:moveTo>
                  <a:lnTo>
                    <a:pt x="213172" y="2757906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7146DD90-1EA7-43B0-8ED6-5C241D5B417B}"/>
                </a:ext>
              </a:extLst>
            </p:cNvPr>
            <p:cNvSpPr/>
            <p:nvPr/>
          </p:nvSpPr>
          <p:spPr>
            <a:xfrm>
              <a:off x="1279883" y="1439287"/>
              <a:ext cx="743585" cy="2758440"/>
            </a:xfrm>
            <a:custGeom>
              <a:avLst/>
              <a:gdLst/>
              <a:ahLst/>
              <a:cxnLst/>
              <a:rect l="l" t="t" r="r" b="b"/>
              <a:pathLst>
                <a:path w="743585" h="2758440">
                  <a:moveTo>
                    <a:pt x="0" y="2757906"/>
                  </a:moveTo>
                  <a:lnTo>
                    <a:pt x="0" y="743226"/>
                  </a:lnTo>
                  <a:lnTo>
                    <a:pt x="743226" y="0"/>
                  </a:lnTo>
                  <a:lnTo>
                    <a:pt x="743226" y="2014658"/>
                  </a:lnTo>
                  <a:lnTo>
                    <a:pt x="0" y="2757906"/>
                  </a:lnTo>
                  <a:close/>
                </a:path>
              </a:pathLst>
            </a:custGeom>
            <a:solidFill>
              <a:srgbClr val="C3A3A3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7">
            <a:extLst>
              <a:ext uri="{FF2B5EF4-FFF2-40B4-BE49-F238E27FC236}">
                <a16:creationId xmlns:a16="http://schemas.microsoft.com/office/drawing/2014/main" id="{8D10E249-EA1F-4B6F-8346-15F3E9F1559A}"/>
              </a:ext>
            </a:extLst>
          </p:cNvPr>
          <p:cNvSpPr txBox="1"/>
          <p:nvPr/>
        </p:nvSpPr>
        <p:spPr>
          <a:xfrm>
            <a:off x="2717850" y="3404132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E65BAF7E-5D4A-4578-A60F-0A51547BF6A9}"/>
              </a:ext>
            </a:extLst>
          </p:cNvPr>
          <p:cNvSpPr txBox="1"/>
          <p:nvPr/>
        </p:nvSpPr>
        <p:spPr>
          <a:xfrm>
            <a:off x="1703459" y="533702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3</a:t>
            </a: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222F8521-E46E-4F63-9B4B-A78910B38309}"/>
              </a:ext>
            </a:extLst>
          </p:cNvPr>
          <p:cNvSpPr txBox="1"/>
          <p:nvPr/>
        </p:nvSpPr>
        <p:spPr>
          <a:xfrm>
            <a:off x="2000400" y="4884787"/>
            <a:ext cx="597535" cy="69532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R="24765" algn="r">
              <a:lnSpc>
                <a:spcPct val="100000"/>
              </a:lnSpc>
              <a:spcBef>
                <a:spcPts val="575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 dirty="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48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depth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FD53A6E1-9C09-4069-9693-3871900AA4E0}"/>
              </a:ext>
            </a:extLst>
          </p:cNvPr>
          <p:cNvSpPr txBox="1"/>
          <p:nvPr/>
        </p:nvSpPr>
        <p:spPr>
          <a:xfrm>
            <a:off x="2713373" y="4859885"/>
            <a:ext cx="559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width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AFFDE2B6-E11B-42D9-B1A9-C236A7756E38}"/>
              </a:ext>
            </a:extLst>
          </p:cNvPr>
          <p:cNvSpPr txBox="1"/>
          <p:nvPr/>
        </p:nvSpPr>
        <p:spPr>
          <a:xfrm>
            <a:off x="3133349" y="3344461"/>
            <a:ext cx="648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height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18" name="object 8">
            <a:extLst>
              <a:ext uri="{FF2B5EF4-FFF2-40B4-BE49-F238E27FC236}">
                <a16:creationId xmlns:a16="http://schemas.microsoft.com/office/drawing/2014/main" id="{041517D9-25AB-448F-A03D-2C502673140A}"/>
              </a:ext>
            </a:extLst>
          </p:cNvPr>
          <p:cNvGrpSpPr/>
          <p:nvPr/>
        </p:nvGrpSpPr>
        <p:grpSpPr>
          <a:xfrm>
            <a:off x="4892951" y="3641379"/>
            <a:ext cx="301625" cy="833119"/>
            <a:chOff x="4136366" y="2295207"/>
            <a:chExt cx="301625" cy="833119"/>
          </a:xfrm>
        </p:grpSpPr>
        <p:sp>
          <p:nvSpPr>
            <p:cNvPr id="19" name="object 9">
              <a:extLst>
                <a:ext uri="{FF2B5EF4-FFF2-40B4-BE49-F238E27FC236}">
                  <a16:creationId xmlns:a16="http://schemas.microsoft.com/office/drawing/2014/main" id="{4D763B9E-2226-47B1-84FE-B6752CE9902F}"/>
                </a:ext>
              </a:extLst>
            </p:cNvPr>
            <p:cNvSpPr/>
            <p:nvPr/>
          </p:nvSpPr>
          <p:spPr>
            <a:xfrm>
              <a:off x="4145891" y="2455430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79" h="663575">
                  <a:moveTo>
                    <a:pt x="131599" y="663213"/>
                  </a:moveTo>
                  <a:lnTo>
                    <a:pt x="0" y="663213"/>
                  </a:lnTo>
                  <a:lnTo>
                    <a:pt x="0" y="0"/>
                  </a:lnTo>
                  <a:lnTo>
                    <a:pt x="131599" y="0"/>
                  </a:lnTo>
                  <a:lnTo>
                    <a:pt x="131599" y="663213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0">
              <a:extLst>
                <a:ext uri="{FF2B5EF4-FFF2-40B4-BE49-F238E27FC236}">
                  <a16:creationId xmlns:a16="http://schemas.microsoft.com/office/drawing/2014/main" id="{F08208CA-7782-4B1B-86DE-6DD3C68F88D8}"/>
                </a:ext>
              </a:extLst>
            </p:cNvPr>
            <p:cNvSpPr/>
            <p:nvPr/>
          </p:nvSpPr>
          <p:spPr>
            <a:xfrm>
              <a:off x="4277491" y="2304732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29" h="814069">
                  <a:moveTo>
                    <a:pt x="0" y="813910"/>
                  </a:moveTo>
                  <a:lnTo>
                    <a:pt x="0" y="150697"/>
                  </a:lnTo>
                  <a:lnTo>
                    <a:pt x="150699" y="0"/>
                  </a:lnTo>
                  <a:lnTo>
                    <a:pt x="150699" y="663211"/>
                  </a:lnTo>
                  <a:lnTo>
                    <a:pt x="0" y="813910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1">
              <a:extLst>
                <a:ext uri="{FF2B5EF4-FFF2-40B4-BE49-F238E27FC236}">
                  <a16:creationId xmlns:a16="http://schemas.microsoft.com/office/drawing/2014/main" id="{B14E2543-B2CB-4354-9AE1-C56427169479}"/>
                </a:ext>
              </a:extLst>
            </p:cNvPr>
            <p:cNvSpPr/>
            <p:nvPr/>
          </p:nvSpPr>
          <p:spPr>
            <a:xfrm>
              <a:off x="4145891" y="2304732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30">
                  <a:moveTo>
                    <a:pt x="131599" y="150697"/>
                  </a:moveTo>
                  <a:lnTo>
                    <a:pt x="0" y="150697"/>
                  </a:lnTo>
                  <a:lnTo>
                    <a:pt x="150699" y="0"/>
                  </a:lnTo>
                  <a:lnTo>
                    <a:pt x="282299" y="0"/>
                  </a:lnTo>
                  <a:lnTo>
                    <a:pt x="131599" y="150697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2">
              <a:extLst>
                <a:ext uri="{FF2B5EF4-FFF2-40B4-BE49-F238E27FC236}">
                  <a16:creationId xmlns:a16="http://schemas.microsoft.com/office/drawing/2014/main" id="{53ADFB18-6649-4C69-8306-4C02468CFA8C}"/>
                </a:ext>
              </a:extLst>
            </p:cNvPr>
            <p:cNvSpPr/>
            <p:nvPr/>
          </p:nvSpPr>
          <p:spPr>
            <a:xfrm>
              <a:off x="4145891" y="2304732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69">
                  <a:moveTo>
                    <a:pt x="0" y="150697"/>
                  </a:moveTo>
                  <a:lnTo>
                    <a:pt x="150699" y="0"/>
                  </a:lnTo>
                  <a:lnTo>
                    <a:pt x="282299" y="0"/>
                  </a:lnTo>
                  <a:lnTo>
                    <a:pt x="282299" y="663211"/>
                  </a:lnTo>
                  <a:lnTo>
                    <a:pt x="131599" y="813910"/>
                  </a:lnTo>
                  <a:lnTo>
                    <a:pt x="0" y="813910"/>
                  </a:lnTo>
                  <a:lnTo>
                    <a:pt x="0" y="150697"/>
                  </a:lnTo>
                  <a:close/>
                </a:path>
                <a:path w="282575" h="814069">
                  <a:moveTo>
                    <a:pt x="0" y="150697"/>
                  </a:moveTo>
                  <a:lnTo>
                    <a:pt x="131599" y="150697"/>
                  </a:lnTo>
                  <a:lnTo>
                    <a:pt x="282299" y="0"/>
                  </a:lnTo>
                </a:path>
                <a:path w="282575" h="814069">
                  <a:moveTo>
                    <a:pt x="131599" y="150697"/>
                  </a:moveTo>
                  <a:lnTo>
                    <a:pt x="131599" y="81391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85E569A-22D3-45C2-9ADF-CA7D5B7360AD}"/>
              </a:ext>
            </a:extLst>
          </p:cNvPr>
          <p:cNvSpPr txBox="1"/>
          <p:nvPr/>
        </p:nvSpPr>
        <p:spPr>
          <a:xfrm>
            <a:off x="4519805" y="3219466"/>
            <a:ext cx="1435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5x5x3</a:t>
            </a:r>
            <a:r>
              <a:rPr lang="ko-KR" altLang="en-US" b="1" dirty="0"/>
              <a:t> </a:t>
            </a:r>
            <a:r>
              <a:rPr lang="en-US" altLang="ko-KR" b="1" dirty="0"/>
              <a:t>filter</a:t>
            </a:r>
            <a:endParaRPr lang="ko-KR" altLang="en-US" b="1" dirty="0"/>
          </a:p>
        </p:txBody>
      </p:sp>
      <p:sp>
        <p:nvSpPr>
          <p:cNvPr id="23" name="object 11">
            <a:extLst>
              <a:ext uri="{FF2B5EF4-FFF2-40B4-BE49-F238E27FC236}">
                <a16:creationId xmlns:a16="http://schemas.microsoft.com/office/drawing/2014/main" id="{59DA2BAF-6C19-4634-A81D-587B4B4C1869}"/>
              </a:ext>
            </a:extLst>
          </p:cNvPr>
          <p:cNvSpPr txBox="1"/>
          <p:nvPr/>
        </p:nvSpPr>
        <p:spPr>
          <a:xfrm>
            <a:off x="801311" y="1818750"/>
            <a:ext cx="5960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32x32x3 image </a:t>
            </a:r>
            <a:r>
              <a:rPr sz="2400" dirty="0">
                <a:latin typeface="Arial"/>
                <a:cs typeface="Arial"/>
              </a:rPr>
              <a:t>-&gt; </a:t>
            </a:r>
            <a:r>
              <a:rPr sz="2400" spc="-5" dirty="0">
                <a:latin typeface="Arial"/>
                <a:cs typeface="Arial"/>
              </a:rPr>
              <a:t>preserve </a:t>
            </a:r>
            <a:r>
              <a:rPr sz="2400" dirty="0">
                <a:latin typeface="Arial"/>
                <a:cs typeface="Arial"/>
              </a:rPr>
              <a:t>spatial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structure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ADA69760-7AED-426F-BBBF-D76B09BE64FB}"/>
              </a:ext>
            </a:extLst>
          </p:cNvPr>
          <p:cNvGrpSpPr/>
          <p:nvPr/>
        </p:nvGrpSpPr>
        <p:grpSpPr>
          <a:xfrm>
            <a:off x="26077" y="6031617"/>
            <a:ext cx="4731587" cy="665692"/>
            <a:chOff x="26077" y="6031617"/>
            <a:chExt cx="4731587" cy="665692"/>
          </a:xfrm>
        </p:grpSpPr>
        <p:sp>
          <p:nvSpPr>
            <p:cNvPr id="33" name="object 16">
              <a:extLst>
                <a:ext uri="{FF2B5EF4-FFF2-40B4-BE49-F238E27FC236}">
                  <a16:creationId xmlns:a16="http://schemas.microsoft.com/office/drawing/2014/main" id="{E2151141-C8A7-4D55-A06F-DEB704368D41}"/>
                </a:ext>
              </a:extLst>
            </p:cNvPr>
            <p:cNvSpPr txBox="1">
              <a:spLocks/>
            </p:cNvSpPr>
            <p:nvPr/>
          </p:nvSpPr>
          <p:spPr>
            <a:xfrm>
              <a:off x="3048689" y="6388064"/>
              <a:ext cx="1590040" cy="3092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310"/>
                </a:lnSpc>
              </a:pPr>
              <a:r>
                <a:rPr lang="en-US" spc="-5" dirty="0"/>
                <a:t>April 18,</a:t>
              </a:r>
              <a:r>
                <a:rPr lang="en-US" spc="-90" dirty="0"/>
                <a:t> </a:t>
              </a:r>
              <a:r>
                <a:rPr lang="en-US" spc="-5" dirty="0"/>
                <a:t>2017</a:t>
              </a:r>
            </a:p>
          </p:txBody>
        </p:sp>
        <p:sp>
          <p:nvSpPr>
            <p:cNvPr id="34" name="object 17">
              <a:extLst>
                <a:ext uri="{FF2B5EF4-FFF2-40B4-BE49-F238E27FC236}">
                  <a16:creationId xmlns:a16="http://schemas.microsoft.com/office/drawing/2014/main" id="{FF1DC8B1-352C-4D64-A4D3-46111A6BB888}"/>
                </a:ext>
              </a:extLst>
            </p:cNvPr>
            <p:cNvSpPr txBox="1">
              <a:spLocks/>
            </p:cNvSpPr>
            <p:nvPr/>
          </p:nvSpPr>
          <p:spPr>
            <a:xfrm>
              <a:off x="139593" y="6031617"/>
              <a:ext cx="4618071" cy="26930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090"/>
                </a:lnSpc>
              </a:pPr>
              <a:r>
                <a:rPr lang="en-US" spc="-5" dirty="0"/>
                <a:t>Fei-Fei Li </a:t>
              </a:r>
              <a:r>
                <a:rPr lang="en-US" dirty="0"/>
                <a:t>&amp; Justin Johnson &amp; </a:t>
              </a:r>
              <a:r>
                <a:rPr lang="en-US" spc="-5" dirty="0"/>
                <a:t>Serena</a:t>
              </a:r>
              <a:r>
                <a:rPr lang="en-US" spc="-125" dirty="0"/>
                <a:t> </a:t>
              </a:r>
              <a:r>
                <a:rPr lang="en-US" spc="-5" dirty="0"/>
                <a:t>Yeung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BB6D017-D6FF-48E2-A880-3A4FAF5B6C4F}"/>
                </a:ext>
              </a:extLst>
            </p:cNvPr>
            <p:cNvSpPr txBox="1"/>
            <p:nvPr/>
          </p:nvSpPr>
          <p:spPr>
            <a:xfrm>
              <a:off x="26077" y="6327977"/>
              <a:ext cx="4056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출처</a:t>
              </a:r>
              <a:r>
                <a:rPr lang="en-US" altLang="ko-KR" dirty="0"/>
                <a:t>: cs231n_2017_lecture5</a:t>
              </a:r>
              <a:endParaRPr lang="ko-KR" altLang="en-US" dirty="0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60ABD3E4-8556-417F-80AE-41797B450BA5}"/>
              </a:ext>
            </a:extLst>
          </p:cNvPr>
          <p:cNvSpPr txBox="1"/>
          <p:nvPr/>
        </p:nvSpPr>
        <p:spPr>
          <a:xfrm>
            <a:off x="280611" y="1141010"/>
            <a:ext cx="732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Overview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6576631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DA9409-2EDE-474A-9191-974874812BFC}"/>
              </a:ext>
            </a:extLst>
          </p:cNvPr>
          <p:cNvSpPr txBox="1"/>
          <p:nvPr/>
        </p:nvSpPr>
        <p:spPr>
          <a:xfrm>
            <a:off x="0" y="523873"/>
            <a:ext cx="121919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Convolution Layer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65E0C9-E02D-4C15-BC76-F33358E1ABE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Convolutional neural network (CNN)</a:t>
            </a:r>
            <a:endParaRPr lang="ko-KR" altLang="en-US" sz="2000" i="1" dirty="0"/>
          </a:p>
        </p:txBody>
      </p:sp>
      <p:grpSp>
        <p:nvGrpSpPr>
          <p:cNvPr id="6" name="object 2">
            <a:extLst>
              <a:ext uri="{FF2B5EF4-FFF2-40B4-BE49-F238E27FC236}">
                <a16:creationId xmlns:a16="http://schemas.microsoft.com/office/drawing/2014/main" id="{FA6E9168-C467-4A65-B083-3308F0A3E528}"/>
              </a:ext>
            </a:extLst>
          </p:cNvPr>
          <p:cNvGrpSpPr/>
          <p:nvPr/>
        </p:nvGrpSpPr>
        <p:grpSpPr>
          <a:xfrm>
            <a:off x="1678899" y="2571998"/>
            <a:ext cx="975994" cy="2777490"/>
            <a:chOff x="1056922" y="1416234"/>
            <a:chExt cx="975994" cy="2777490"/>
          </a:xfrm>
        </p:grpSpPr>
        <p:sp>
          <p:nvSpPr>
            <p:cNvPr id="8" name="object 3">
              <a:extLst>
                <a:ext uri="{FF2B5EF4-FFF2-40B4-BE49-F238E27FC236}">
                  <a16:creationId xmlns:a16="http://schemas.microsoft.com/office/drawing/2014/main" id="{5499EBD0-40DB-45AC-94E2-59B2D7027D17}"/>
                </a:ext>
              </a:extLst>
            </p:cNvPr>
            <p:cNvSpPr/>
            <p:nvPr/>
          </p:nvSpPr>
          <p:spPr>
            <a:xfrm>
              <a:off x="1066447" y="2168985"/>
              <a:ext cx="213360" cy="2014855"/>
            </a:xfrm>
            <a:custGeom>
              <a:avLst/>
              <a:gdLst/>
              <a:ahLst/>
              <a:cxnLst/>
              <a:rect l="l" t="t" r="r" b="b"/>
              <a:pathLst>
                <a:path w="213359" h="2014854">
                  <a:moveTo>
                    <a:pt x="213172" y="2014680"/>
                  </a:moveTo>
                  <a:lnTo>
                    <a:pt x="0" y="2014680"/>
                  </a:lnTo>
                  <a:lnTo>
                    <a:pt x="0" y="0"/>
                  </a:lnTo>
                  <a:lnTo>
                    <a:pt x="213172" y="0"/>
                  </a:lnTo>
                  <a:lnTo>
                    <a:pt x="213172" y="2014680"/>
                  </a:lnTo>
                  <a:close/>
                </a:path>
              </a:pathLst>
            </a:custGeom>
            <a:solidFill>
              <a:srgbClr val="F4CCCC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7146DD90-1EA7-43B0-8ED6-5C241D5B417B}"/>
                </a:ext>
              </a:extLst>
            </p:cNvPr>
            <p:cNvSpPr/>
            <p:nvPr/>
          </p:nvSpPr>
          <p:spPr>
            <a:xfrm>
              <a:off x="1279619" y="1425759"/>
              <a:ext cx="743585" cy="2758440"/>
            </a:xfrm>
            <a:custGeom>
              <a:avLst/>
              <a:gdLst/>
              <a:ahLst/>
              <a:cxnLst/>
              <a:rect l="l" t="t" r="r" b="b"/>
              <a:pathLst>
                <a:path w="743585" h="2758440">
                  <a:moveTo>
                    <a:pt x="0" y="2757906"/>
                  </a:moveTo>
                  <a:lnTo>
                    <a:pt x="0" y="743226"/>
                  </a:lnTo>
                  <a:lnTo>
                    <a:pt x="743226" y="0"/>
                  </a:lnTo>
                  <a:lnTo>
                    <a:pt x="743226" y="2014658"/>
                  </a:lnTo>
                  <a:lnTo>
                    <a:pt x="0" y="2757906"/>
                  </a:lnTo>
                  <a:close/>
                </a:path>
              </a:pathLst>
            </a:custGeom>
            <a:solidFill>
              <a:srgbClr val="C3A3A3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FCCAFFE4-E7C3-473B-BD95-D8AA35D36283}"/>
                </a:ext>
              </a:extLst>
            </p:cNvPr>
            <p:cNvSpPr/>
            <p:nvPr/>
          </p:nvSpPr>
          <p:spPr>
            <a:xfrm>
              <a:off x="1066447" y="1425759"/>
              <a:ext cx="956944" cy="743585"/>
            </a:xfrm>
            <a:custGeom>
              <a:avLst/>
              <a:gdLst/>
              <a:ahLst/>
              <a:cxnLst/>
              <a:rect l="l" t="t" r="r" b="b"/>
              <a:pathLst>
                <a:path w="956944" h="743585">
                  <a:moveTo>
                    <a:pt x="213172" y="743226"/>
                  </a:moveTo>
                  <a:lnTo>
                    <a:pt x="0" y="743226"/>
                  </a:lnTo>
                  <a:lnTo>
                    <a:pt x="743226" y="0"/>
                  </a:lnTo>
                  <a:lnTo>
                    <a:pt x="956398" y="0"/>
                  </a:lnTo>
                  <a:lnTo>
                    <a:pt x="213172" y="743226"/>
                  </a:lnTo>
                  <a:close/>
                </a:path>
              </a:pathLst>
            </a:custGeom>
            <a:solidFill>
              <a:srgbClr val="F6D6D6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7B783929-8279-43DD-B331-45F98247146B}"/>
                </a:ext>
              </a:extLst>
            </p:cNvPr>
            <p:cNvSpPr/>
            <p:nvPr/>
          </p:nvSpPr>
          <p:spPr>
            <a:xfrm>
              <a:off x="1066447" y="142575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4" h="2758440">
                  <a:moveTo>
                    <a:pt x="0" y="743226"/>
                  </a:moveTo>
                  <a:lnTo>
                    <a:pt x="743226" y="0"/>
                  </a:lnTo>
                  <a:lnTo>
                    <a:pt x="956398" y="0"/>
                  </a:lnTo>
                  <a:lnTo>
                    <a:pt x="956398" y="2014658"/>
                  </a:lnTo>
                  <a:lnTo>
                    <a:pt x="213172" y="2757906"/>
                  </a:lnTo>
                  <a:lnTo>
                    <a:pt x="0" y="2757906"/>
                  </a:lnTo>
                  <a:lnTo>
                    <a:pt x="0" y="743226"/>
                  </a:lnTo>
                  <a:close/>
                </a:path>
                <a:path w="956944" h="2758440">
                  <a:moveTo>
                    <a:pt x="0" y="743226"/>
                  </a:moveTo>
                  <a:lnTo>
                    <a:pt x="213172" y="743226"/>
                  </a:lnTo>
                  <a:lnTo>
                    <a:pt x="956398" y="0"/>
                  </a:lnTo>
                </a:path>
                <a:path w="956944" h="2758440">
                  <a:moveTo>
                    <a:pt x="213172" y="743226"/>
                  </a:moveTo>
                  <a:lnTo>
                    <a:pt x="213172" y="2757906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7">
            <a:extLst>
              <a:ext uri="{FF2B5EF4-FFF2-40B4-BE49-F238E27FC236}">
                <a16:creationId xmlns:a16="http://schemas.microsoft.com/office/drawing/2014/main" id="{8D10E249-EA1F-4B6F-8346-15F3E9F1559A}"/>
              </a:ext>
            </a:extLst>
          </p:cNvPr>
          <p:cNvSpPr txBox="1"/>
          <p:nvPr/>
        </p:nvSpPr>
        <p:spPr>
          <a:xfrm>
            <a:off x="2717850" y="3404132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E65BAF7E-5D4A-4578-A60F-0A51547BF6A9}"/>
              </a:ext>
            </a:extLst>
          </p:cNvPr>
          <p:cNvSpPr txBox="1"/>
          <p:nvPr/>
        </p:nvSpPr>
        <p:spPr>
          <a:xfrm>
            <a:off x="1703459" y="533702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3</a:t>
            </a: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222F8521-E46E-4F63-9B4B-A78910B38309}"/>
              </a:ext>
            </a:extLst>
          </p:cNvPr>
          <p:cNvSpPr txBox="1"/>
          <p:nvPr/>
        </p:nvSpPr>
        <p:spPr>
          <a:xfrm>
            <a:off x="2000400" y="4884787"/>
            <a:ext cx="597535" cy="69532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R="24765" algn="r">
              <a:lnSpc>
                <a:spcPct val="100000"/>
              </a:lnSpc>
              <a:spcBef>
                <a:spcPts val="575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48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depth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FD53A6E1-9C09-4069-9693-3871900AA4E0}"/>
              </a:ext>
            </a:extLst>
          </p:cNvPr>
          <p:cNvSpPr txBox="1"/>
          <p:nvPr/>
        </p:nvSpPr>
        <p:spPr>
          <a:xfrm>
            <a:off x="2713373" y="4859885"/>
            <a:ext cx="559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width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AFFDE2B6-E11B-42D9-B1A9-C236A7756E38}"/>
              </a:ext>
            </a:extLst>
          </p:cNvPr>
          <p:cNvSpPr txBox="1"/>
          <p:nvPr/>
        </p:nvSpPr>
        <p:spPr>
          <a:xfrm>
            <a:off x="3133349" y="3344461"/>
            <a:ext cx="648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height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18" name="object 8">
            <a:extLst>
              <a:ext uri="{FF2B5EF4-FFF2-40B4-BE49-F238E27FC236}">
                <a16:creationId xmlns:a16="http://schemas.microsoft.com/office/drawing/2014/main" id="{041517D9-25AB-448F-A03D-2C502673140A}"/>
              </a:ext>
            </a:extLst>
          </p:cNvPr>
          <p:cNvGrpSpPr/>
          <p:nvPr/>
        </p:nvGrpSpPr>
        <p:grpSpPr>
          <a:xfrm>
            <a:off x="4892951" y="3641379"/>
            <a:ext cx="301625" cy="833119"/>
            <a:chOff x="4136366" y="2295207"/>
            <a:chExt cx="301625" cy="833119"/>
          </a:xfrm>
        </p:grpSpPr>
        <p:sp>
          <p:nvSpPr>
            <p:cNvPr id="19" name="object 9">
              <a:extLst>
                <a:ext uri="{FF2B5EF4-FFF2-40B4-BE49-F238E27FC236}">
                  <a16:creationId xmlns:a16="http://schemas.microsoft.com/office/drawing/2014/main" id="{4D763B9E-2226-47B1-84FE-B6752CE9902F}"/>
                </a:ext>
              </a:extLst>
            </p:cNvPr>
            <p:cNvSpPr/>
            <p:nvPr/>
          </p:nvSpPr>
          <p:spPr>
            <a:xfrm>
              <a:off x="4145891" y="2455430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79" h="663575">
                  <a:moveTo>
                    <a:pt x="131599" y="663213"/>
                  </a:moveTo>
                  <a:lnTo>
                    <a:pt x="0" y="663213"/>
                  </a:lnTo>
                  <a:lnTo>
                    <a:pt x="0" y="0"/>
                  </a:lnTo>
                  <a:lnTo>
                    <a:pt x="131599" y="0"/>
                  </a:lnTo>
                  <a:lnTo>
                    <a:pt x="131599" y="663213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0">
              <a:extLst>
                <a:ext uri="{FF2B5EF4-FFF2-40B4-BE49-F238E27FC236}">
                  <a16:creationId xmlns:a16="http://schemas.microsoft.com/office/drawing/2014/main" id="{F08208CA-7782-4B1B-86DE-6DD3C68F88D8}"/>
                </a:ext>
              </a:extLst>
            </p:cNvPr>
            <p:cNvSpPr/>
            <p:nvPr/>
          </p:nvSpPr>
          <p:spPr>
            <a:xfrm>
              <a:off x="4277491" y="2304732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29" h="814069">
                  <a:moveTo>
                    <a:pt x="0" y="813910"/>
                  </a:moveTo>
                  <a:lnTo>
                    <a:pt x="0" y="150697"/>
                  </a:lnTo>
                  <a:lnTo>
                    <a:pt x="150699" y="0"/>
                  </a:lnTo>
                  <a:lnTo>
                    <a:pt x="150699" y="663211"/>
                  </a:lnTo>
                  <a:lnTo>
                    <a:pt x="0" y="813910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1">
              <a:extLst>
                <a:ext uri="{FF2B5EF4-FFF2-40B4-BE49-F238E27FC236}">
                  <a16:creationId xmlns:a16="http://schemas.microsoft.com/office/drawing/2014/main" id="{B14E2543-B2CB-4354-9AE1-C56427169479}"/>
                </a:ext>
              </a:extLst>
            </p:cNvPr>
            <p:cNvSpPr/>
            <p:nvPr/>
          </p:nvSpPr>
          <p:spPr>
            <a:xfrm>
              <a:off x="4145891" y="2304732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30">
                  <a:moveTo>
                    <a:pt x="131599" y="150697"/>
                  </a:moveTo>
                  <a:lnTo>
                    <a:pt x="0" y="150697"/>
                  </a:lnTo>
                  <a:lnTo>
                    <a:pt x="150699" y="0"/>
                  </a:lnTo>
                  <a:lnTo>
                    <a:pt x="282299" y="0"/>
                  </a:lnTo>
                  <a:lnTo>
                    <a:pt x="131599" y="150697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2">
              <a:extLst>
                <a:ext uri="{FF2B5EF4-FFF2-40B4-BE49-F238E27FC236}">
                  <a16:creationId xmlns:a16="http://schemas.microsoft.com/office/drawing/2014/main" id="{53ADFB18-6649-4C69-8306-4C02468CFA8C}"/>
                </a:ext>
              </a:extLst>
            </p:cNvPr>
            <p:cNvSpPr/>
            <p:nvPr/>
          </p:nvSpPr>
          <p:spPr>
            <a:xfrm>
              <a:off x="4145891" y="2304732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69">
                  <a:moveTo>
                    <a:pt x="0" y="150697"/>
                  </a:moveTo>
                  <a:lnTo>
                    <a:pt x="150699" y="0"/>
                  </a:lnTo>
                  <a:lnTo>
                    <a:pt x="282299" y="0"/>
                  </a:lnTo>
                  <a:lnTo>
                    <a:pt x="282299" y="663211"/>
                  </a:lnTo>
                  <a:lnTo>
                    <a:pt x="131599" y="813910"/>
                  </a:lnTo>
                  <a:lnTo>
                    <a:pt x="0" y="813910"/>
                  </a:lnTo>
                  <a:lnTo>
                    <a:pt x="0" y="150697"/>
                  </a:lnTo>
                  <a:close/>
                </a:path>
                <a:path w="282575" h="814069">
                  <a:moveTo>
                    <a:pt x="0" y="150697"/>
                  </a:moveTo>
                  <a:lnTo>
                    <a:pt x="131599" y="150697"/>
                  </a:lnTo>
                  <a:lnTo>
                    <a:pt x="282299" y="0"/>
                  </a:lnTo>
                </a:path>
                <a:path w="282575" h="814069">
                  <a:moveTo>
                    <a:pt x="131599" y="150697"/>
                  </a:moveTo>
                  <a:lnTo>
                    <a:pt x="131599" y="81391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85E569A-22D3-45C2-9ADF-CA7D5B7360AD}"/>
              </a:ext>
            </a:extLst>
          </p:cNvPr>
          <p:cNvSpPr txBox="1"/>
          <p:nvPr/>
        </p:nvSpPr>
        <p:spPr>
          <a:xfrm>
            <a:off x="4519805" y="3219466"/>
            <a:ext cx="1435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5x5x</a:t>
            </a:r>
            <a:r>
              <a:rPr lang="en-US" altLang="ko-KR" b="1" dirty="0">
                <a:solidFill>
                  <a:srgbClr val="0000FF"/>
                </a:solidFill>
              </a:rPr>
              <a:t>3</a:t>
            </a:r>
            <a:r>
              <a:rPr lang="ko-KR" altLang="en-US" b="1" dirty="0"/>
              <a:t> </a:t>
            </a:r>
            <a:r>
              <a:rPr lang="en-US" altLang="ko-KR" b="1" dirty="0"/>
              <a:t>filter</a:t>
            </a:r>
            <a:endParaRPr lang="ko-KR" altLang="en-US" b="1" dirty="0"/>
          </a:p>
        </p:txBody>
      </p:sp>
      <p:sp>
        <p:nvSpPr>
          <p:cNvPr id="23" name="object 11">
            <a:extLst>
              <a:ext uri="{FF2B5EF4-FFF2-40B4-BE49-F238E27FC236}">
                <a16:creationId xmlns:a16="http://schemas.microsoft.com/office/drawing/2014/main" id="{59DA2BAF-6C19-4634-A81D-587B4B4C1869}"/>
              </a:ext>
            </a:extLst>
          </p:cNvPr>
          <p:cNvSpPr txBox="1"/>
          <p:nvPr/>
        </p:nvSpPr>
        <p:spPr>
          <a:xfrm>
            <a:off x="1385626" y="2080295"/>
            <a:ext cx="2424618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32x32x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3</a:t>
            </a:r>
            <a:r>
              <a:rPr sz="2400" spc="-5" dirty="0">
                <a:latin typeface="Arial"/>
                <a:cs typeface="Arial"/>
              </a:rPr>
              <a:t> image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4" name="object 14">
            <a:extLst>
              <a:ext uri="{FF2B5EF4-FFF2-40B4-BE49-F238E27FC236}">
                <a16:creationId xmlns:a16="http://schemas.microsoft.com/office/drawing/2014/main" id="{2103347A-08C5-4440-9A8C-458546D5D736}"/>
              </a:ext>
            </a:extLst>
          </p:cNvPr>
          <p:cNvSpPr txBox="1"/>
          <p:nvPr/>
        </p:nvSpPr>
        <p:spPr>
          <a:xfrm>
            <a:off x="4968516" y="1684376"/>
            <a:ext cx="289052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Filters always extend the full  depth of the input</a:t>
            </a:r>
            <a:r>
              <a:rPr sz="1800" spc="-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volume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25" name="object 15">
            <a:extLst>
              <a:ext uri="{FF2B5EF4-FFF2-40B4-BE49-F238E27FC236}">
                <a16:creationId xmlns:a16="http://schemas.microsoft.com/office/drawing/2014/main" id="{A576B730-C077-4C30-9229-A9C0E5295DB1}"/>
              </a:ext>
            </a:extLst>
          </p:cNvPr>
          <p:cNvGrpSpPr/>
          <p:nvPr/>
        </p:nvGrpSpPr>
        <p:grpSpPr>
          <a:xfrm>
            <a:off x="5237598" y="2339379"/>
            <a:ext cx="313785" cy="877143"/>
            <a:chOff x="4983527" y="1094422"/>
            <a:chExt cx="589280" cy="526415"/>
          </a:xfrm>
        </p:grpSpPr>
        <p:sp>
          <p:nvSpPr>
            <p:cNvPr id="26" name="object 16">
              <a:extLst>
                <a:ext uri="{FF2B5EF4-FFF2-40B4-BE49-F238E27FC236}">
                  <a16:creationId xmlns:a16="http://schemas.microsoft.com/office/drawing/2014/main" id="{31DC2CEA-3050-4ECD-93C2-259B1E9EB8F8}"/>
                </a:ext>
              </a:extLst>
            </p:cNvPr>
            <p:cNvSpPr/>
            <p:nvPr/>
          </p:nvSpPr>
          <p:spPr>
            <a:xfrm>
              <a:off x="5020540" y="1099185"/>
              <a:ext cx="547370" cy="488315"/>
            </a:xfrm>
            <a:custGeom>
              <a:avLst/>
              <a:gdLst/>
              <a:ahLst/>
              <a:cxnLst/>
              <a:rect l="l" t="t" r="r" b="b"/>
              <a:pathLst>
                <a:path w="547370" h="488315">
                  <a:moveTo>
                    <a:pt x="547148" y="0"/>
                  </a:moveTo>
                  <a:lnTo>
                    <a:pt x="0" y="487864"/>
                  </a:lnTo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7">
              <a:extLst>
                <a:ext uri="{FF2B5EF4-FFF2-40B4-BE49-F238E27FC236}">
                  <a16:creationId xmlns:a16="http://schemas.microsoft.com/office/drawing/2014/main" id="{83530152-C103-4DC9-9FB4-7C3F6513FE1C}"/>
                </a:ext>
              </a:extLst>
            </p:cNvPr>
            <p:cNvSpPr/>
            <p:nvPr/>
          </p:nvSpPr>
          <p:spPr>
            <a:xfrm>
              <a:off x="4988290" y="1575306"/>
              <a:ext cx="43180" cy="40640"/>
            </a:xfrm>
            <a:custGeom>
              <a:avLst/>
              <a:gdLst/>
              <a:ahLst/>
              <a:cxnLst/>
              <a:rect l="l" t="t" r="r" b="b"/>
              <a:pathLst>
                <a:path w="43179" h="40640">
                  <a:moveTo>
                    <a:pt x="0" y="40509"/>
                  </a:moveTo>
                  <a:lnTo>
                    <a:pt x="21774" y="0"/>
                  </a:lnTo>
                  <a:lnTo>
                    <a:pt x="42724" y="23484"/>
                  </a:lnTo>
                  <a:lnTo>
                    <a:pt x="0" y="4050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18">
              <a:extLst>
                <a:ext uri="{FF2B5EF4-FFF2-40B4-BE49-F238E27FC236}">
                  <a16:creationId xmlns:a16="http://schemas.microsoft.com/office/drawing/2014/main" id="{47D3751B-C83F-44B3-862C-36C1E5F3D70D}"/>
                </a:ext>
              </a:extLst>
            </p:cNvPr>
            <p:cNvSpPr/>
            <p:nvPr/>
          </p:nvSpPr>
          <p:spPr>
            <a:xfrm>
              <a:off x="4988290" y="1575306"/>
              <a:ext cx="43180" cy="40640"/>
            </a:xfrm>
            <a:custGeom>
              <a:avLst/>
              <a:gdLst/>
              <a:ahLst/>
              <a:cxnLst/>
              <a:rect l="l" t="t" r="r" b="b"/>
              <a:pathLst>
                <a:path w="43179" h="40640">
                  <a:moveTo>
                    <a:pt x="21774" y="0"/>
                  </a:moveTo>
                  <a:lnTo>
                    <a:pt x="0" y="40509"/>
                  </a:lnTo>
                  <a:lnTo>
                    <a:pt x="42724" y="23484"/>
                  </a:lnTo>
                  <a:lnTo>
                    <a:pt x="21774" y="0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19">
            <a:extLst>
              <a:ext uri="{FF2B5EF4-FFF2-40B4-BE49-F238E27FC236}">
                <a16:creationId xmlns:a16="http://schemas.microsoft.com/office/drawing/2014/main" id="{3B93B1D1-3B1D-4D23-886A-C5FD45070D47}"/>
              </a:ext>
            </a:extLst>
          </p:cNvPr>
          <p:cNvGrpSpPr/>
          <p:nvPr/>
        </p:nvGrpSpPr>
        <p:grpSpPr>
          <a:xfrm>
            <a:off x="2597934" y="1822848"/>
            <a:ext cx="2206147" cy="334111"/>
            <a:chOff x="2107853" y="723336"/>
            <a:chExt cx="2580005" cy="248920"/>
          </a:xfrm>
        </p:grpSpPr>
        <p:sp>
          <p:nvSpPr>
            <p:cNvPr id="30" name="object 20">
              <a:extLst>
                <a:ext uri="{FF2B5EF4-FFF2-40B4-BE49-F238E27FC236}">
                  <a16:creationId xmlns:a16="http://schemas.microsoft.com/office/drawing/2014/main" id="{AB96A20D-4F20-4633-86D3-D4A28A9EC99E}"/>
                </a:ext>
              </a:extLst>
            </p:cNvPr>
            <p:cNvSpPr/>
            <p:nvPr/>
          </p:nvSpPr>
          <p:spPr>
            <a:xfrm>
              <a:off x="2155673" y="728098"/>
              <a:ext cx="2527300" cy="223520"/>
            </a:xfrm>
            <a:custGeom>
              <a:avLst/>
              <a:gdLst/>
              <a:ahLst/>
              <a:cxnLst/>
              <a:rect l="l" t="t" r="r" b="b"/>
              <a:pathLst>
                <a:path w="2527300" h="223519">
                  <a:moveTo>
                    <a:pt x="2526967" y="0"/>
                  </a:moveTo>
                  <a:lnTo>
                    <a:pt x="0" y="223269"/>
                  </a:lnTo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1">
              <a:extLst>
                <a:ext uri="{FF2B5EF4-FFF2-40B4-BE49-F238E27FC236}">
                  <a16:creationId xmlns:a16="http://schemas.microsoft.com/office/drawing/2014/main" id="{31EC5228-AAA6-44E7-85BC-FB3DA6659B10}"/>
                </a:ext>
              </a:extLst>
            </p:cNvPr>
            <p:cNvSpPr/>
            <p:nvPr/>
          </p:nvSpPr>
          <p:spPr>
            <a:xfrm>
              <a:off x="2112615" y="935695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44442" y="31344"/>
                  </a:moveTo>
                  <a:lnTo>
                    <a:pt x="0" y="19477"/>
                  </a:lnTo>
                  <a:lnTo>
                    <a:pt x="41672" y="0"/>
                  </a:lnTo>
                  <a:lnTo>
                    <a:pt x="44442" y="31344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2">
              <a:extLst>
                <a:ext uri="{FF2B5EF4-FFF2-40B4-BE49-F238E27FC236}">
                  <a16:creationId xmlns:a16="http://schemas.microsoft.com/office/drawing/2014/main" id="{1D90992B-A9F9-4800-974F-A203E0B1023D}"/>
                </a:ext>
              </a:extLst>
            </p:cNvPr>
            <p:cNvSpPr/>
            <p:nvPr/>
          </p:nvSpPr>
          <p:spPr>
            <a:xfrm>
              <a:off x="2112615" y="935695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41672" y="0"/>
                  </a:moveTo>
                  <a:lnTo>
                    <a:pt x="0" y="19477"/>
                  </a:lnTo>
                  <a:lnTo>
                    <a:pt x="44442" y="31344"/>
                  </a:lnTo>
                  <a:lnTo>
                    <a:pt x="41672" y="0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4D83544-137B-4513-9C13-1ECDCD5C596A}"/>
              </a:ext>
            </a:extLst>
          </p:cNvPr>
          <p:cNvGrpSpPr/>
          <p:nvPr/>
        </p:nvGrpSpPr>
        <p:grpSpPr>
          <a:xfrm>
            <a:off x="26077" y="6031617"/>
            <a:ext cx="4731587" cy="665692"/>
            <a:chOff x="26077" y="6031617"/>
            <a:chExt cx="4731587" cy="665692"/>
          </a:xfrm>
        </p:grpSpPr>
        <p:sp>
          <p:nvSpPr>
            <p:cNvPr id="34" name="object 16">
              <a:extLst>
                <a:ext uri="{FF2B5EF4-FFF2-40B4-BE49-F238E27FC236}">
                  <a16:creationId xmlns:a16="http://schemas.microsoft.com/office/drawing/2014/main" id="{6248F74F-FF6B-4769-A044-A6DA7AA093EF}"/>
                </a:ext>
              </a:extLst>
            </p:cNvPr>
            <p:cNvSpPr txBox="1">
              <a:spLocks/>
            </p:cNvSpPr>
            <p:nvPr/>
          </p:nvSpPr>
          <p:spPr>
            <a:xfrm>
              <a:off x="3048689" y="6388064"/>
              <a:ext cx="1590040" cy="3092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310"/>
                </a:lnSpc>
              </a:pPr>
              <a:r>
                <a:rPr lang="en-US" spc="-5" dirty="0"/>
                <a:t>April 18,</a:t>
              </a:r>
              <a:r>
                <a:rPr lang="en-US" spc="-90" dirty="0"/>
                <a:t> </a:t>
              </a:r>
              <a:r>
                <a:rPr lang="en-US" spc="-5" dirty="0"/>
                <a:t>2017</a:t>
              </a:r>
            </a:p>
          </p:txBody>
        </p:sp>
        <p:sp>
          <p:nvSpPr>
            <p:cNvPr id="35" name="object 17">
              <a:extLst>
                <a:ext uri="{FF2B5EF4-FFF2-40B4-BE49-F238E27FC236}">
                  <a16:creationId xmlns:a16="http://schemas.microsoft.com/office/drawing/2014/main" id="{0617A2BC-B6C6-456F-B6F7-4A3010D7AB19}"/>
                </a:ext>
              </a:extLst>
            </p:cNvPr>
            <p:cNvSpPr txBox="1">
              <a:spLocks/>
            </p:cNvSpPr>
            <p:nvPr/>
          </p:nvSpPr>
          <p:spPr>
            <a:xfrm>
              <a:off x="139593" y="6031617"/>
              <a:ext cx="4618071" cy="26930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090"/>
                </a:lnSpc>
              </a:pPr>
              <a:r>
                <a:rPr lang="en-US" spc="-5" dirty="0"/>
                <a:t>Fei-Fei Li </a:t>
              </a:r>
              <a:r>
                <a:rPr lang="en-US" dirty="0"/>
                <a:t>&amp; Justin Johnson &amp; </a:t>
              </a:r>
              <a:r>
                <a:rPr lang="en-US" spc="-5" dirty="0"/>
                <a:t>Serena</a:t>
              </a:r>
              <a:r>
                <a:rPr lang="en-US" spc="-125" dirty="0"/>
                <a:t> </a:t>
              </a:r>
              <a:r>
                <a:rPr lang="en-US" spc="-5" dirty="0"/>
                <a:t>Yeung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56B3D1B-2745-401E-AC65-C87AC0E7F279}"/>
                </a:ext>
              </a:extLst>
            </p:cNvPr>
            <p:cNvSpPr txBox="1"/>
            <p:nvPr/>
          </p:nvSpPr>
          <p:spPr>
            <a:xfrm>
              <a:off x="26077" y="6327977"/>
              <a:ext cx="4056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출처</a:t>
              </a:r>
              <a:r>
                <a:rPr lang="en-US" altLang="ko-KR" dirty="0"/>
                <a:t>: cs231n_2017_lecture5</a:t>
              </a:r>
              <a:endParaRPr lang="ko-KR" altLang="en-US" dirty="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DC548E7-B505-4754-A1AA-7890FD839E83}"/>
              </a:ext>
            </a:extLst>
          </p:cNvPr>
          <p:cNvSpPr txBox="1"/>
          <p:nvPr/>
        </p:nvSpPr>
        <p:spPr>
          <a:xfrm>
            <a:off x="280611" y="1141010"/>
            <a:ext cx="732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Overview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134904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object 2">
            <a:extLst>
              <a:ext uri="{FF2B5EF4-FFF2-40B4-BE49-F238E27FC236}">
                <a16:creationId xmlns:a16="http://schemas.microsoft.com/office/drawing/2014/main" id="{FF78F11E-1CE3-4F9E-92EB-99740A1EA3F0}"/>
              </a:ext>
            </a:extLst>
          </p:cNvPr>
          <p:cNvGrpSpPr/>
          <p:nvPr/>
        </p:nvGrpSpPr>
        <p:grpSpPr>
          <a:xfrm>
            <a:off x="1901784" y="3161552"/>
            <a:ext cx="1898014" cy="833119"/>
            <a:chOff x="1628871" y="2153320"/>
            <a:chExt cx="1898014" cy="833119"/>
          </a:xfrm>
        </p:grpSpPr>
        <p:sp>
          <p:nvSpPr>
            <p:cNvPr id="38" name="object 3">
              <a:extLst>
                <a:ext uri="{FF2B5EF4-FFF2-40B4-BE49-F238E27FC236}">
                  <a16:creationId xmlns:a16="http://schemas.microsoft.com/office/drawing/2014/main" id="{A98283A5-CBB5-43B4-AF08-8204E7246369}"/>
                </a:ext>
              </a:extLst>
            </p:cNvPr>
            <p:cNvSpPr/>
            <p:nvPr/>
          </p:nvSpPr>
          <p:spPr>
            <a:xfrm>
              <a:off x="1638396" y="2313542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80" h="663575">
                  <a:moveTo>
                    <a:pt x="131602" y="663201"/>
                  </a:moveTo>
                  <a:lnTo>
                    <a:pt x="0" y="663201"/>
                  </a:lnTo>
                  <a:lnTo>
                    <a:pt x="0" y="0"/>
                  </a:lnTo>
                  <a:lnTo>
                    <a:pt x="131602" y="0"/>
                  </a:lnTo>
                  <a:lnTo>
                    <a:pt x="131602" y="663201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4">
              <a:extLst>
                <a:ext uri="{FF2B5EF4-FFF2-40B4-BE49-F238E27FC236}">
                  <a16:creationId xmlns:a16="http://schemas.microsoft.com/office/drawing/2014/main" id="{82BFDB0D-0F73-4072-991F-F141C45F0141}"/>
                </a:ext>
              </a:extLst>
            </p:cNvPr>
            <p:cNvSpPr/>
            <p:nvPr/>
          </p:nvSpPr>
          <p:spPr>
            <a:xfrm>
              <a:off x="1769998" y="2162845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30" h="814069">
                  <a:moveTo>
                    <a:pt x="0" y="813898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150697" y="663198"/>
                  </a:lnTo>
                  <a:lnTo>
                    <a:pt x="0" y="813898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5">
              <a:extLst>
                <a:ext uri="{FF2B5EF4-FFF2-40B4-BE49-F238E27FC236}">
                  <a16:creationId xmlns:a16="http://schemas.microsoft.com/office/drawing/2014/main" id="{59A8D732-08F4-4329-93D9-D49AD2FCA961}"/>
                </a:ext>
              </a:extLst>
            </p:cNvPr>
            <p:cNvSpPr/>
            <p:nvPr/>
          </p:nvSpPr>
          <p:spPr>
            <a:xfrm>
              <a:off x="1638396" y="2162845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30">
                  <a:moveTo>
                    <a:pt x="131602" y="150697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282299" y="0"/>
                  </a:lnTo>
                  <a:lnTo>
                    <a:pt x="131602" y="150697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6">
              <a:extLst>
                <a:ext uri="{FF2B5EF4-FFF2-40B4-BE49-F238E27FC236}">
                  <a16:creationId xmlns:a16="http://schemas.microsoft.com/office/drawing/2014/main" id="{E69F1761-4B16-4472-8600-64D4963F68C8}"/>
                </a:ext>
              </a:extLst>
            </p:cNvPr>
            <p:cNvSpPr/>
            <p:nvPr/>
          </p:nvSpPr>
          <p:spPr>
            <a:xfrm>
              <a:off x="1638396" y="2162845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69">
                  <a:moveTo>
                    <a:pt x="0" y="150697"/>
                  </a:moveTo>
                  <a:lnTo>
                    <a:pt x="150697" y="0"/>
                  </a:lnTo>
                  <a:lnTo>
                    <a:pt x="282299" y="0"/>
                  </a:lnTo>
                  <a:lnTo>
                    <a:pt x="282299" y="663198"/>
                  </a:lnTo>
                  <a:lnTo>
                    <a:pt x="131602" y="813898"/>
                  </a:lnTo>
                  <a:lnTo>
                    <a:pt x="0" y="813898"/>
                  </a:lnTo>
                  <a:lnTo>
                    <a:pt x="0" y="150697"/>
                  </a:lnTo>
                  <a:close/>
                </a:path>
                <a:path w="282575" h="814069">
                  <a:moveTo>
                    <a:pt x="0" y="150697"/>
                  </a:moveTo>
                  <a:lnTo>
                    <a:pt x="131602" y="150697"/>
                  </a:lnTo>
                  <a:lnTo>
                    <a:pt x="282299" y="0"/>
                  </a:lnTo>
                </a:path>
                <a:path w="282575" h="814069">
                  <a:moveTo>
                    <a:pt x="131602" y="150697"/>
                  </a:moveTo>
                  <a:lnTo>
                    <a:pt x="131602" y="813898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7">
              <a:extLst>
                <a:ext uri="{FF2B5EF4-FFF2-40B4-BE49-F238E27FC236}">
                  <a16:creationId xmlns:a16="http://schemas.microsoft.com/office/drawing/2014/main" id="{6A6C0380-96A6-4CD6-B297-2CCB7BCE060E}"/>
                </a:ext>
              </a:extLst>
            </p:cNvPr>
            <p:cNvSpPr/>
            <p:nvPr/>
          </p:nvSpPr>
          <p:spPr>
            <a:xfrm>
              <a:off x="3234643" y="2428645"/>
              <a:ext cx="282575" cy="282575"/>
            </a:xfrm>
            <a:custGeom>
              <a:avLst/>
              <a:gdLst/>
              <a:ahLst/>
              <a:cxnLst/>
              <a:rect l="l" t="t" r="r" b="b"/>
              <a:pathLst>
                <a:path w="282575" h="282575">
                  <a:moveTo>
                    <a:pt x="141149" y="282299"/>
                  </a:moveTo>
                  <a:lnTo>
                    <a:pt x="96537" y="275103"/>
                  </a:lnTo>
                  <a:lnTo>
                    <a:pt x="57790" y="255064"/>
                  </a:lnTo>
                  <a:lnTo>
                    <a:pt x="27235" y="224508"/>
                  </a:lnTo>
                  <a:lnTo>
                    <a:pt x="7196" y="185762"/>
                  </a:lnTo>
                  <a:lnTo>
                    <a:pt x="0" y="141149"/>
                  </a:lnTo>
                  <a:lnTo>
                    <a:pt x="7196" y="96535"/>
                  </a:lnTo>
                  <a:lnTo>
                    <a:pt x="27235" y="57788"/>
                  </a:lnTo>
                  <a:lnTo>
                    <a:pt x="57790" y="27233"/>
                  </a:lnTo>
                  <a:lnTo>
                    <a:pt x="96537" y="7195"/>
                  </a:lnTo>
                  <a:lnTo>
                    <a:pt x="141149" y="0"/>
                  </a:lnTo>
                  <a:lnTo>
                    <a:pt x="168812" y="2737"/>
                  </a:lnTo>
                  <a:lnTo>
                    <a:pt x="219460" y="23714"/>
                  </a:lnTo>
                  <a:lnTo>
                    <a:pt x="258579" y="62841"/>
                  </a:lnTo>
                  <a:lnTo>
                    <a:pt x="279561" y="113488"/>
                  </a:lnTo>
                  <a:lnTo>
                    <a:pt x="282299" y="141149"/>
                  </a:lnTo>
                  <a:lnTo>
                    <a:pt x="275103" y="185762"/>
                  </a:lnTo>
                  <a:lnTo>
                    <a:pt x="255064" y="224508"/>
                  </a:lnTo>
                  <a:lnTo>
                    <a:pt x="224508" y="255064"/>
                  </a:lnTo>
                  <a:lnTo>
                    <a:pt x="185762" y="275103"/>
                  </a:lnTo>
                  <a:lnTo>
                    <a:pt x="141149" y="282299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8">
              <a:extLst>
                <a:ext uri="{FF2B5EF4-FFF2-40B4-BE49-F238E27FC236}">
                  <a16:creationId xmlns:a16="http://schemas.microsoft.com/office/drawing/2014/main" id="{95CDFB3F-2790-486E-A1DA-D4999B63D4EC}"/>
                </a:ext>
              </a:extLst>
            </p:cNvPr>
            <p:cNvSpPr/>
            <p:nvPr/>
          </p:nvSpPr>
          <p:spPr>
            <a:xfrm>
              <a:off x="1745146" y="2183095"/>
              <a:ext cx="1772285" cy="786130"/>
            </a:xfrm>
            <a:custGeom>
              <a:avLst/>
              <a:gdLst/>
              <a:ahLst/>
              <a:cxnLst/>
              <a:rect l="l" t="t" r="r" b="b"/>
              <a:pathLst>
                <a:path w="1772285" h="786130">
                  <a:moveTo>
                    <a:pt x="1489496" y="386699"/>
                  </a:moveTo>
                  <a:lnTo>
                    <a:pt x="1496693" y="342084"/>
                  </a:lnTo>
                  <a:lnTo>
                    <a:pt x="1516732" y="303338"/>
                  </a:lnTo>
                  <a:lnTo>
                    <a:pt x="1547287" y="272783"/>
                  </a:lnTo>
                  <a:lnTo>
                    <a:pt x="1586034" y="252745"/>
                  </a:lnTo>
                  <a:lnTo>
                    <a:pt x="1630646" y="245549"/>
                  </a:lnTo>
                  <a:lnTo>
                    <a:pt x="1684662" y="256293"/>
                  </a:lnTo>
                  <a:lnTo>
                    <a:pt x="1730446" y="286891"/>
                  </a:lnTo>
                  <a:lnTo>
                    <a:pt x="1761049" y="332687"/>
                  </a:lnTo>
                  <a:lnTo>
                    <a:pt x="1771796" y="386699"/>
                  </a:lnTo>
                  <a:lnTo>
                    <a:pt x="1764600" y="431311"/>
                  </a:lnTo>
                  <a:lnTo>
                    <a:pt x="1744561" y="470058"/>
                  </a:lnTo>
                  <a:lnTo>
                    <a:pt x="1714005" y="500613"/>
                  </a:lnTo>
                  <a:lnTo>
                    <a:pt x="1675259" y="520652"/>
                  </a:lnTo>
                  <a:lnTo>
                    <a:pt x="1630646" y="527848"/>
                  </a:lnTo>
                  <a:lnTo>
                    <a:pt x="1586034" y="520652"/>
                  </a:lnTo>
                  <a:lnTo>
                    <a:pt x="1547287" y="500613"/>
                  </a:lnTo>
                  <a:lnTo>
                    <a:pt x="1516732" y="470058"/>
                  </a:lnTo>
                  <a:lnTo>
                    <a:pt x="1496693" y="431311"/>
                  </a:lnTo>
                  <a:lnTo>
                    <a:pt x="1489496" y="386699"/>
                  </a:lnTo>
                  <a:close/>
                </a:path>
                <a:path w="1772285" h="786130">
                  <a:moveTo>
                    <a:pt x="0" y="785698"/>
                  </a:moveTo>
                  <a:lnTo>
                    <a:pt x="1489496" y="386699"/>
                  </a:lnTo>
                </a:path>
                <a:path w="1772285" h="786130">
                  <a:moveTo>
                    <a:pt x="19499" y="149399"/>
                  </a:moveTo>
                  <a:lnTo>
                    <a:pt x="1489496" y="386699"/>
                  </a:lnTo>
                </a:path>
                <a:path w="1772285" h="786130">
                  <a:moveTo>
                    <a:pt x="155699" y="0"/>
                  </a:moveTo>
                  <a:lnTo>
                    <a:pt x="1489496" y="386699"/>
                  </a:lnTo>
                </a:path>
                <a:path w="1772285" h="786130">
                  <a:moveTo>
                    <a:pt x="181799" y="636298"/>
                  </a:moveTo>
                  <a:lnTo>
                    <a:pt x="1489496" y="3866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4DA9409-2EDE-474A-9191-974874812BFC}"/>
              </a:ext>
            </a:extLst>
          </p:cNvPr>
          <p:cNvSpPr txBox="1"/>
          <p:nvPr/>
        </p:nvSpPr>
        <p:spPr>
          <a:xfrm>
            <a:off x="0" y="523873"/>
            <a:ext cx="121919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Convolution Layer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65E0C9-E02D-4C15-BC76-F33358E1ABE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Convolutional neural network (CNN)</a:t>
            </a:r>
            <a:endParaRPr lang="ko-KR" altLang="en-US" sz="2000" i="1" dirty="0"/>
          </a:p>
        </p:txBody>
      </p:sp>
      <p:grpSp>
        <p:nvGrpSpPr>
          <p:cNvPr id="6" name="object 2">
            <a:extLst>
              <a:ext uri="{FF2B5EF4-FFF2-40B4-BE49-F238E27FC236}">
                <a16:creationId xmlns:a16="http://schemas.microsoft.com/office/drawing/2014/main" id="{FA6E9168-C467-4A65-B083-3308F0A3E528}"/>
              </a:ext>
            </a:extLst>
          </p:cNvPr>
          <p:cNvGrpSpPr/>
          <p:nvPr/>
        </p:nvGrpSpPr>
        <p:grpSpPr>
          <a:xfrm>
            <a:off x="1688424" y="2581523"/>
            <a:ext cx="972167" cy="2758440"/>
            <a:chOff x="1066447" y="1425759"/>
            <a:chExt cx="972167" cy="2758440"/>
          </a:xfrm>
        </p:grpSpPr>
        <p:sp>
          <p:nvSpPr>
            <p:cNvPr id="8" name="object 3">
              <a:extLst>
                <a:ext uri="{FF2B5EF4-FFF2-40B4-BE49-F238E27FC236}">
                  <a16:creationId xmlns:a16="http://schemas.microsoft.com/office/drawing/2014/main" id="{5499EBD0-40DB-45AC-94E2-59B2D7027D17}"/>
                </a:ext>
              </a:extLst>
            </p:cNvPr>
            <p:cNvSpPr/>
            <p:nvPr/>
          </p:nvSpPr>
          <p:spPr>
            <a:xfrm>
              <a:off x="1066447" y="2168985"/>
              <a:ext cx="213360" cy="2014855"/>
            </a:xfrm>
            <a:custGeom>
              <a:avLst/>
              <a:gdLst/>
              <a:ahLst/>
              <a:cxnLst/>
              <a:rect l="l" t="t" r="r" b="b"/>
              <a:pathLst>
                <a:path w="213359" h="2014854">
                  <a:moveTo>
                    <a:pt x="213172" y="2014680"/>
                  </a:moveTo>
                  <a:lnTo>
                    <a:pt x="0" y="2014680"/>
                  </a:lnTo>
                  <a:lnTo>
                    <a:pt x="0" y="0"/>
                  </a:lnTo>
                  <a:lnTo>
                    <a:pt x="213172" y="0"/>
                  </a:lnTo>
                  <a:lnTo>
                    <a:pt x="213172" y="2014680"/>
                  </a:lnTo>
                  <a:close/>
                </a:path>
              </a:pathLst>
            </a:custGeom>
            <a:solidFill>
              <a:srgbClr val="F4CCCC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7146DD90-1EA7-43B0-8ED6-5C241D5B417B}"/>
                </a:ext>
              </a:extLst>
            </p:cNvPr>
            <p:cNvSpPr/>
            <p:nvPr/>
          </p:nvSpPr>
          <p:spPr>
            <a:xfrm>
              <a:off x="1295029" y="1425759"/>
              <a:ext cx="743585" cy="2758440"/>
            </a:xfrm>
            <a:custGeom>
              <a:avLst/>
              <a:gdLst/>
              <a:ahLst/>
              <a:cxnLst/>
              <a:rect l="l" t="t" r="r" b="b"/>
              <a:pathLst>
                <a:path w="743585" h="2758440">
                  <a:moveTo>
                    <a:pt x="0" y="2757906"/>
                  </a:moveTo>
                  <a:lnTo>
                    <a:pt x="0" y="743226"/>
                  </a:lnTo>
                  <a:lnTo>
                    <a:pt x="743226" y="0"/>
                  </a:lnTo>
                  <a:lnTo>
                    <a:pt x="743226" y="2014658"/>
                  </a:lnTo>
                  <a:lnTo>
                    <a:pt x="0" y="2757906"/>
                  </a:lnTo>
                  <a:close/>
                </a:path>
              </a:pathLst>
            </a:custGeom>
            <a:solidFill>
              <a:srgbClr val="C3A3A3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FCCAFFE4-E7C3-473B-BD95-D8AA35D36283}"/>
                </a:ext>
              </a:extLst>
            </p:cNvPr>
            <p:cNvSpPr/>
            <p:nvPr/>
          </p:nvSpPr>
          <p:spPr>
            <a:xfrm>
              <a:off x="1066447" y="1425759"/>
              <a:ext cx="956944" cy="743585"/>
            </a:xfrm>
            <a:custGeom>
              <a:avLst/>
              <a:gdLst/>
              <a:ahLst/>
              <a:cxnLst/>
              <a:rect l="l" t="t" r="r" b="b"/>
              <a:pathLst>
                <a:path w="956944" h="743585">
                  <a:moveTo>
                    <a:pt x="213172" y="743226"/>
                  </a:moveTo>
                  <a:lnTo>
                    <a:pt x="0" y="743226"/>
                  </a:lnTo>
                  <a:lnTo>
                    <a:pt x="743226" y="0"/>
                  </a:lnTo>
                  <a:lnTo>
                    <a:pt x="956398" y="0"/>
                  </a:lnTo>
                  <a:lnTo>
                    <a:pt x="213172" y="743226"/>
                  </a:lnTo>
                  <a:close/>
                </a:path>
              </a:pathLst>
            </a:custGeom>
            <a:solidFill>
              <a:srgbClr val="F6D6D6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7B783929-8279-43DD-B331-45F98247146B}"/>
                </a:ext>
              </a:extLst>
            </p:cNvPr>
            <p:cNvSpPr/>
            <p:nvPr/>
          </p:nvSpPr>
          <p:spPr>
            <a:xfrm>
              <a:off x="1066447" y="142575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4" h="2758440">
                  <a:moveTo>
                    <a:pt x="0" y="743226"/>
                  </a:moveTo>
                  <a:lnTo>
                    <a:pt x="743226" y="0"/>
                  </a:lnTo>
                  <a:lnTo>
                    <a:pt x="956398" y="0"/>
                  </a:lnTo>
                  <a:lnTo>
                    <a:pt x="956398" y="2014658"/>
                  </a:lnTo>
                  <a:lnTo>
                    <a:pt x="213172" y="2757906"/>
                  </a:lnTo>
                  <a:lnTo>
                    <a:pt x="0" y="2757906"/>
                  </a:lnTo>
                  <a:lnTo>
                    <a:pt x="0" y="743226"/>
                  </a:lnTo>
                  <a:close/>
                </a:path>
                <a:path w="956944" h="2758440">
                  <a:moveTo>
                    <a:pt x="0" y="743226"/>
                  </a:moveTo>
                  <a:lnTo>
                    <a:pt x="213172" y="743226"/>
                  </a:lnTo>
                  <a:lnTo>
                    <a:pt x="956398" y="0"/>
                  </a:lnTo>
                </a:path>
                <a:path w="956944" h="2758440">
                  <a:moveTo>
                    <a:pt x="213172" y="743226"/>
                  </a:moveTo>
                  <a:lnTo>
                    <a:pt x="213172" y="2757906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8">
            <a:extLst>
              <a:ext uri="{FF2B5EF4-FFF2-40B4-BE49-F238E27FC236}">
                <a16:creationId xmlns:a16="http://schemas.microsoft.com/office/drawing/2014/main" id="{E65BAF7E-5D4A-4578-A60F-0A51547BF6A9}"/>
              </a:ext>
            </a:extLst>
          </p:cNvPr>
          <p:cNvSpPr txBox="1"/>
          <p:nvPr/>
        </p:nvSpPr>
        <p:spPr>
          <a:xfrm>
            <a:off x="1703459" y="533702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222F8521-E46E-4F63-9B4B-A78910B38309}"/>
              </a:ext>
            </a:extLst>
          </p:cNvPr>
          <p:cNvSpPr txBox="1"/>
          <p:nvPr/>
        </p:nvSpPr>
        <p:spPr>
          <a:xfrm>
            <a:off x="2000400" y="4884787"/>
            <a:ext cx="597535" cy="350737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R="24765" algn="r">
              <a:lnSpc>
                <a:spcPct val="100000"/>
              </a:lnSpc>
              <a:spcBef>
                <a:spcPts val="575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96D142A-9BAC-49CF-9AD0-48B5F0A744D9}"/>
              </a:ext>
            </a:extLst>
          </p:cNvPr>
          <p:cNvGrpSpPr/>
          <p:nvPr/>
        </p:nvGrpSpPr>
        <p:grpSpPr>
          <a:xfrm>
            <a:off x="26077" y="6031617"/>
            <a:ext cx="4731587" cy="665692"/>
            <a:chOff x="26077" y="6031617"/>
            <a:chExt cx="4731587" cy="665692"/>
          </a:xfrm>
        </p:grpSpPr>
        <p:sp>
          <p:nvSpPr>
            <p:cNvPr id="34" name="object 16">
              <a:extLst>
                <a:ext uri="{FF2B5EF4-FFF2-40B4-BE49-F238E27FC236}">
                  <a16:creationId xmlns:a16="http://schemas.microsoft.com/office/drawing/2014/main" id="{B09127F9-63E4-4E54-B72F-8CBC71F320AB}"/>
                </a:ext>
              </a:extLst>
            </p:cNvPr>
            <p:cNvSpPr txBox="1">
              <a:spLocks/>
            </p:cNvSpPr>
            <p:nvPr/>
          </p:nvSpPr>
          <p:spPr>
            <a:xfrm>
              <a:off x="3048689" y="6388064"/>
              <a:ext cx="1590040" cy="3092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310"/>
                </a:lnSpc>
              </a:pPr>
              <a:r>
                <a:rPr lang="en-US" spc="-5" dirty="0"/>
                <a:t>April 18,</a:t>
              </a:r>
              <a:r>
                <a:rPr lang="en-US" spc="-90" dirty="0"/>
                <a:t> </a:t>
              </a:r>
              <a:r>
                <a:rPr lang="en-US" spc="-5" dirty="0"/>
                <a:t>2017</a:t>
              </a:r>
            </a:p>
          </p:txBody>
        </p:sp>
        <p:sp>
          <p:nvSpPr>
            <p:cNvPr id="35" name="object 17">
              <a:extLst>
                <a:ext uri="{FF2B5EF4-FFF2-40B4-BE49-F238E27FC236}">
                  <a16:creationId xmlns:a16="http://schemas.microsoft.com/office/drawing/2014/main" id="{F54BB7FC-B2AB-4275-858B-F6A1391E1DA0}"/>
                </a:ext>
              </a:extLst>
            </p:cNvPr>
            <p:cNvSpPr txBox="1">
              <a:spLocks/>
            </p:cNvSpPr>
            <p:nvPr/>
          </p:nvSpPr>
          <p:spPr>
            <a:xfrm>
              <a:off x="139593" y="6031617"/>
              <a:ext cx="4618071" cy="26930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090"/>
                </a:lnSpc>
              </a:pPr>
              <a:r>
                <a:rPr lang="en-US" spc="-5" dirty="0"/>
                <a:t>Fei-Fei Li </a:t>
              </a:r>
              <a:r>
                <a:rPr lang="en-US" dirty="0"/>
                <a:t>&amp; Justin Johnson &amp; </a:t>
              </a:r>
              <a:r>
                <a:rPr lang="en-US" spc="-5" dirty="0"/>
                <a:t>Serena</a:t>
              </a:r>
              <a:r>
                <a:rPr lang="en-US" spc="-125" dirty="0"/>
                <a:t> </a:t>
              </a:r>
              <a:r>
                <a:rPr lang="en-US" spc="-5" dirty="0"/>
                <a:t>Yeung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B24188-7E80-4E6A-8236-07D72279855E}"/>
                </a:ext>
              </a:extLst>
            </p:cNvPr>
            <p:cNvSpPr txBox="1"/>
            <p:nvPr/>
          </p:nvSpPr>
          <p:spPr>
            <a:xfrm>
              <a:off x="26077" y="6327977"/>
              <a:ext cx="4056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출처</a:t>
              </a:r>
              <a:r>
                <a:rPr lang="en-US" altLang="ko-KR" dirty="0"/>
                <a:t>: cs231n_2017_lecture5</a:t>
              </a:r>
              <a:endParaRPr lang="ko-KR" altLang="en-US" dirty="0"/>
            </a:p>
          </p:txBody>
        </p:sp>
      </p:grpSp>
      <p:sp>
        <p:nvSpPr>
          <p:cNvPr id="44" name="object 16">
            <a:extLst>
              <a:ext uri="{FF2B5EF4-FFF2-40B4-BE49-F238E27FC236}">
                <a16:creationId xmlns:a16="http://schemas.microsoft.com/office/drawing/2014/main" id="{46C89E5C-37AB-4294-8F6D-09BDBDE11D2B}"/>
              </a:ext>
            </a:extLst>
          </p:cNvPr>
          <p:cNvSpPr txBox="1"/>
          <p:nvPr/>
        </p:nvSpPr>
        <p:spPr>
          <a:xfrm>
            <a:off x="2873950" y="1706190"/>
            <a:ext cx="3372485" cy="74905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93495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32x32x3</a:t>
            </a:r>
            <a:r>
              <a:rPr sz="24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image 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5x5x3</a:t>
            </a:r>
            <a:r>
              <a:rPr sz="24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filter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45" name="object 17">
            <a:extLst>
              <a:ext uri="{FF2B5EF4-FFF2-40B4-BE49-F238E27FC236}">
                <a16:creationId xmlns:a16="http://schemas.microsoft.com/office/drawing/2014/main" id="{169881F7-D016-4CCE-AB3D-0B5CAC78AC26}"/>
              </a:ext>
            </a:extLst>
          </p:cNvPr>
          <p:cNvGrpSpPr/>
          <p:nvPr/>
        </p:nvGrpSpPr>
        <p:grpSpPr>
          <a:xfrm>
            <a:off x="2328680" y="2013043"/>
            <a:ext cx="1753832" cy="1352450"/>
            <a:chOff x="1776605" y="641283"/>
            <a:chExt cx="1753832" cy="1352450"/>
          </a:xfrm>
        </p:grpSpPr>
        <p:sp>
          <p:nvSpPr>
            <p:cNvPr id="46" name="object 18">
              <a:extLst>
                <a:ext uri="{FF2B5EF4-FFF2-40B4-BE49-F238E27FC236}">
                  <a16:creationId xmlns:a16="http://schemas.microsoft.com/office/drawing/2014/main" id="{71C16559-9033-4C33-9948-3CC31A92FB44}"/>
                </a:ext>
              </a:extLst>
            </p:cNvPr>
            <p:cNvSpPr/>
            <p:nvPr/>
          </p:nvSpPr>
          <p:spPr>
            <a:xfrm>
              <a:off x="2266894" y="641283"/>
              <a:ext cx="1263543" cy="682602"/>
            </a:xfrm>
            <a:custGeom>
              <a:avLst/>
              <a:gdLst/>
              <a:ahLst/>
              <a:cxnLst/>
              <a:rect l="l" t="t" r="r" b="b"/>
              <a:pathLst>
                <a:path w="929004" h="220344">
                  <a:moveTo>
                    <a:pt x="928685" y="0"/>
                  </a:moveTo>
                  <a:lnTo>
                    <a:pt x="0" y="219929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19">
              <a:extLst>
                <a:ext uri="{FF2B5EF4-FFF2-40B4-BE49-F238E27FC236}">
                  <a16:creationId xmlns:a16="http://schemas.microsoft.com/office/drawing/2014/main" id="{262BF1FF-8175-4B58-B10A-008AA1DFF25D}"/>
                </a:ext>
              </a:extLst>
            </p:cNvPr>
            <p:cNvSpPr/>
            <p:nvPr/>
          </p:nvSpPr>
          <p:spPr>
            <a:xfrm>
              <a:off x="2221174" y="1304447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5">
                  <a:moveTo>
                    <a:pt x="45687" y="30619"/>
                  </a:moveTo>
                  <a:lnTo>
                    <a:pt x="0" y="25269"/>
                  </a:lnTo>
                  <a:lnTo>
                    <a:pt x="38434" y="0"/>
                  </a:lnTo>
                  <a:lnTo>
                    <a:pt x="45687" y="306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20">
              <a:extLst>
                <a:ext uri="{FF2B5EF4-FFF2-40B4-BE49-F238E27FC236}">
                  <a16:creationId xmlns:a16="http://schemas.microsoft.com/office/drawing/2014/main" id="{A3390CCE-401F-4C97-AA6C-2C722B365EBA}"/>
                </a:ext>
              </a:extLst>
            </p:cNvPr>
            <p:cNvSpPr/>
            <p:nvPr/>
          </p:nvSpPr>
          <p:spPr>
            <a:xfrm>
              <a:off x="2224553" y="1306298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5">
                  <a:moveTo>
                    <a:pt x="38434" y="0"/>
                  </a:moveTo>
                  <a:lnTo>
                    <a:pt x="0" y="25269"/>
                  </a:lnTo>
                  <a:lnTo>
                    <a:pt x="45687" y="30619"/>
                  </a:lnTo>
                  <a:lnTo>
                    <a:pt x="3843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21">
              <a:extLst>
                <a:ext uri="{FF2B5EF4-FFF2-40B4-BE49-F238E27FC236}">
                  <a16:creationId xmlns:a16="http://schemas.microsoft.com/office/drawing/2014/main" id="{BA4DBEF5-0EA5-4539-96DA-B6402AC60D61}"/>
                </a:ext>
              </a:extLst>
            </p:cNvPr>
            <p:cNvSpPr/>
            <p:nvPr/>
          </p:nvSpPr>
          <p:spPr>
            <a:xfrm>
              <a:off x="1815567" y="1103731"/>
              <a:ext cx="1714870" cy="876674"/>
            </a:xfrm>
            <a:custGeom>
              <a:avLst/>
              <a:gdLst/>
              <a:ahLst/>
              <a:cxnLst/>
              <a:rect l="l" t="t" r="r" b="b"/>
              <a:pathLst>
                <a:path w="1346200" h="523239">
                  <a:moveTo>
                    <a:pt x="1345632" y="0"/>
                  </a:moveTo>
                  <a:lnTo>
                    <a:pt x="0" y="523188"/>
                  </a:lnTo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22">
              <a:extLst>
                <a:ext uri="{FF2B5EF4-FFF2-40B4-BE49-F238E27FC236}">
                  <a16:creationId xmlns:a16="http://schemas.microsoft.com/office/drawing/2014/main" id="{FFFAE582-01EF-4199-AE4B-042865EA7270}"/>
                </a:ext>
              </a:extLst>
            </p:cNvPr>
            <p:cNvSpPr/>
            <p:nvPr/>
          </p:nvSpPr>
          <p:spPr>
            <a:xfrm>
              <a:off x="1781086" y="1963253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0" y="30327"/>
                  </a:moveTo>
                  <a:lnTo>
                    <a:pt x="34587" y="0"/>
                  </a:lnTo>
                  <a:lnTo>
                    <a:pt x="45989" y="29324"/>
                  </a:lnTo>
                  <a:lnTo>
                    <a:pt x="0" y="30327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23">
              <a:extLst>
                <a:ext uri="{FF2B5EF4-FFF2-40B4-BE49-F238E27FC236}">
                  <a16:creationId xmlns:a16="http://schemas.microsoft.com/office/drawing/2014/main" id="{92C95FCA-9D47-41A7-A7F7-FF3F6C500E63}"/>
                </a:ext>
              </a:extLst>
            </p:cNvPr>
            <p:cNvSpPr/>
            <p:nvPr/>
          </p:nvSpPr>
          <p:spPr>
            <a:xfrm>
              <a:off x="1776605" y="1959847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34587" y="0"/>
                  </a:moveTo>
                  <a:lnTo>
                    <a:pt x="0" y="30327"/>
                  </a:lnTo>
                  <a:lnTo>
                    <a:pt x="45989" y="29324"/>
                  </a:lnTo>
                  <a:lnTo>
                    <a:pt x="34587" y="0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29">
            <a:extLst>
              <a:ext uri="{FF2B5EF4-FFF2-40B4-BE49-F238E27FC236}">
                <a16:creationId xmlns:a16="http://schemas.microsoft.com/office/drawing/2014/main" id="{9CC75394-E465-4FA8-9D95-F59FE06343A4}"/>
              </a:ext>
            </a:extLst>
          </p:cNvPr>
          <p:cNvSpPr/>
          <p:nvPr/>
        </p:nvSpPr>
        <p:spPr>
          <a:xfrm>
            <a:off x="5746893" y="2169861"/>
            <a:ext cx="282300" cy="235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7">
            <a:extLst>
              <a:ext uri="{FF2B5EF4-FFF2-40B4-BE49-F238E27FC236}">
                <a16:creationId xmlns:a16="http://schemas.microsoft.com/office/drawing/2014/main" id="{A4190853-6DE8-4283-88F2-01E0E1706C00}"/>
              </a:ext>
            </a:extLst>
          </p:cNvPr>
          <p:cNvSpPr txBox="1"/>
          <p:nvPr/>
        </p:nvSpPr>
        <p:spPr>
          <a:xfrm>
            <a:off x="2705880" y="3847847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95CCF6D-128F-4209-BD60-1D21BB57FB0C}"/>
              </a:ext>
            </a:extLst>
          </p:cNvPr>
          <p:cNvSpPr txBox="1"/>
          <p:nvPr/>
        </p:nvSpPr>
        <p:spPr>
          <a:xfrm>
            <a:off x="280611" y="1141010"/>
            <a:ext cx="732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Overview</a:t>
            </a:r>
            <a:endParaRPr lang="ko-KR" altLang="en-US" sz="2000" b="1" dirty="0"/>
          </a:p>
        </p:txBody>
      </p:sp>
      <p:pic>
        <p:nvPicPr>
          <p:cNvPr id="55" name="그림 54" descr="개체, 시계이(가) 표시된 사진&#10;&#10;자동 생성된 설명">
            <a:extLst>
              <a:ext uri="{FF2B5EF4-FFF2-40B4-BE49-F238E27FC236}">
                <a16:creationId xmlns:a16="http://schemas.microsoft.com/office/drawing/2014/main" id="{2BC09F88-706A-491C-B478-3570290E4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613" y="1353270"/>
            <a:ext cx="4622888" cy="486619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D333808-7735-473E-8876-0A4D7A1BBB81}"/>
              </a:ext>
            </a:extLst>
          </p:cNvPr>
          <p:cNvSpPr txBox="1"/>
          <p:nvPr/>
        </p:nvSpPr>
        <p:spPr>
          <a:xfrm>
            <a:off x="3885337" y="3429000"/>
            <a:ext cx="1098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/>
              <a:t>Wx+</a:t>
            </a:r>
            <a:r>
              <a:rPr lang="en-US" altLang="ko-KR" sz="2000" dirty="0" err="1"/>
              <a:t>b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29507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DA9409-2EDE-474A-9191-974874812BFC}"/>
              </a:ext>
            </a:extLst>
          </p:cNvPr>
          <p:cNvSpPr txBox="1"/>
          <p:nvPr/>
        </p:nvSpPr>
        <p:spPr>
          <a:xfrm>
            <a:off x="0" y="523873"/>
            <a:ext cx="121919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Fully Connected (FC) Layer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65E0C9-E02D-4C15-BC76-F33358E1ABE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Convolutional neural network (CNN)</a:t>
            </a:r>
            <a:endParaRPr kumimoji="0" lang="ko-KR" alt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114EDF-48E7-413D-B9AD-91DCEE27AFAC}"/>
              </a:ext>
            </a:extLst>
          </p:cNvPr>
          <p:cNvSpPr txBox="1"/>
          <p:nvPr/>
        </p:nvSpPr>
        <p:spPr>
          <a:xfrm>
            <a:off x="280611" y="1141010"/>
            <a:ext cx="732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FC Layer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문제점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BE602B-E9D8-4BDE-96D4-7EDF75D64796}"/>
              </a:ext>
            </a:extLst>
          </p:cNvPr>
          <p:cNvSpPr txBox="1"/>
          <p:nvPr/>
        </p:nvSpPr>
        <p:spPr>
          <a:xfrm>
            <a:off x="627315" y="1510008"/>
            <a:ext cx="10094430" cy="8716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FC Layer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는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차원 데이터로 입력을 받음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따라서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2D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이미지 데이터를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평탄화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해 입력함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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이미지의 공간적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형상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정보가 무시됨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C5D5D4C-B853-4E7B-86F8-7BF1C3593225}"/>
              </a:ext>
            </a:extLst>
          </p:cNvPr>
          <p:cNvGrpSpPr/>
          <p:nvPr/>
        </p:nvGrpSpPr>
        <p:grpSpPr>
          <a:xfrm>
            <a:off x="728992" y="3875902"/>
            <a:ext cx="9651669" cy="1581515"/>
            <a:chOff x="1050599" y="4016878"/>
            <a:chExt cx="8039124" cy="1203811"/>
          </a:xfrm>
        </p:grpSpPr>
        <p:sp>
          <p:nvSpPr>
            <p:cNvPr id="30" name="object 2">
              <a:extLst>
                <a:ext uri="{FF2B5EF4-FFF2-40B4-BE49-F238E27FC236}">
                  <a16:creationId xmlns:a16="http://schemas.microsoft.com/office/drawing/2014/main" id="{4589BF3C-27B2-4C1B-B48A-3B618958626F}"/>
                </a:ext>
              </a:extLst>
            </p:cNvPr>
            <p:cNvSpPr txBox="1"/>
            <p:nvPr/>
          </p:nvSpPr>
          <p:spPr>
            <a:xfrm>
              <a:off x="2350187" y="4773045"/>
              <a:ext cx="5340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3072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1" name="object 3">
              <a:extLst>
                <a:ext uri="{FF2B5EF4-FFF2-40B4-BE49-F238E27FC236}">
                  <a16:creationId xmlns:a16="http://schemas.microsoft.com/office/drawing/2014/main" id="{FABF5E0F-45BC-4963-84DA-3041DF702A20}"/>
                </a:ext>
              </a:extLst>
            </p:cNvPr>
            <p:cNvSpPr txBox="1"/>
            <p:nvPr/>
          </p:nvSpPr>
          <p:spPr>
            <a:xfrm>
              <a:off x="1050599" y="4501183"/>
              <a:ext cx="1530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1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2" name="object 6">
              <a:extLst>
                <a:ext uri="{FF2B5EF4-FFF2-40B4-BE49-F238E27FC236}">
                  <a16:creationId xmlns:a16="http://schemas.microsoft.com/office/drawing/2014/main" id="{7748E0F4-5B9A-4865-83CF-0EC9C02CE2D8}"/>
                </a:ext>
              </a:extLst>
            </p:cNvPr>
            <p:cNvSpPr txBox="1"/>
            <p:nvPr/>
          </p:nvSpPr>
          <p:spPr>
            <a:xfrm>
              <a:off x="5066665" y="4644744"/>
              <a:ext cx="1029335" cy="5759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10 </a:t>
              </a:r>
              <a:r>
                <a: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x</a:t>
              </a:r>
              <a:r>
                <a:rPr kumimoji="0" sz="1800" b="0" i="0" u="none" strike="noStrike" kern="1200" cap="none" spc="-9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sz="18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3072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1270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1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weights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3" name="object 7">
              <a:extLst>
                <a:ext uri="{FF2B5EF4-FFF2-40B4-BE49-F238E27FC236}">
                  <a16:creationId xmlns:a16="http://schemas.microsoft.com/office/drawing/2014/main" id="{7FC8F9F7-0C26-454E-8C9A-2A959C5DA587}"/>
                </a:ext>
              </a:extLst>
            </p:cNvPr>
            <p:cNvSpPr txBox="1"/>
            <p:nvPr/>
          </p:nvSpPr>
          <p:spPr>
            <a:xfrm>
              <a:off x="7605976" y="4016878"/>
              <a:ext cx="10922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1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activation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grpSp>
          <p:nvGrpSpPr>
            <p:cNvPr id="34" name="object 8">
              <a:extLst>
                <a:ext uri="{FF2B5EF4-FFF2-40B4-BE49-F238E27FC236}">
                  <a16:creationId xmlns:a16="http://schemas.microsoft.com/office/drawing/2014/main" id="{EC0B36FD-65C1-497F-874D-D1E1D76E0276}"/>
                </a:ext>
              </a:extLst>
            </p:cNvPr>
            <p:cNvGrpSpPr/>
            <p:nvPr/>
          </p:nvGrpSpPr>
          <p:grpSpPr>
            <a:xfrm>
              <a:off x="7318073" y="4453887"/>
              <a:ext cx="1771650" cy="301625"/>
              <a:chOff x="6440911" y="2273395"/>
              <a:chExt cx="1771650" cy="301625"/>
            </a:xfrm>
          </p:grpSpPr>
          <p:sp>
            <p:nvSpPr>
              <p:cNvPr id="35" name="object 9">
                <a:extLst>
                  <a:ext uri="{FF2B5EF4-FFF2-40B4-BE49-F238E27FC236}">
                    <a16:creationId xmlns:a16="http://schemas.microsoft.com/office/drawing/2014/main" id="{AA27CD5A-B119-42AF-972B-36C185817B70}"/>
                  </a:ext>
                </a:extLst>
              </p:cNvPr>
              <p:cNvSpPr/>
              <p:nvPr/>
            </p:nvSpPr>
            <p:spPr>
              <a:xfrm>
                <a:off x="6450436" y="2353495"/>
                <a:ext cx="1682114" cy="212090"/>
              </a:xfrm>
              <a:custGeom>
                <a:avLst/>
                <a:gdLst/>
                <a:ahLst/>
                <a:cxnLst/>
                <a:rect l="l" t="t" r="r" b="b"/>
                <a:pathLst>
                  <a:path w="1682115" h="212089">
                    <a:moveTo>
                      <a:pt x="1681721" y="211724"/>
                    </a:moveTo>
                    <a:lnTo>
                      <a:pt x="0" y="211724"/>
                    </a:lnTo>
                    <a:lnTo>
                      <a:pt x="0" y="0"/>
                    </a:lnTo>
                    <a:lnTo>
                      <a:pt x="1681721" y="0"/>
                    </a:lnTo>
                    <a:lnTo>
                      <a:pt x="1681721" y="211724"/>
                    </a:lnTo>
                    <a:close/>
                  </a:path>
                </a:pathLst>
              </a:custGeom>
              <a:solidFill>
                <a:srgbClr val="C8DAF7">
                  <a:alpha val="42689"/>
                </a:srgbClr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object 10">
                <a:extLst>
                  <a:ext uri="{FF2B5EF4-FFF2-40B4-BE49-F238E27FC236}">
                    <a16:creationId xmlns:a16="http://schemas.microsoft.com/office/drawing/2014/main" id="{F0CA1436-6AC1-4DB6-BDB5-1049DEAB43F3}"/>
                  </a:ext>
                </a:extLst>
              </p:cNvPr>
              <p:cNvSpPr/>
              <p:nvPr/>
            </p:nvSpPr>
            <p:spPr>
              <a:xfrm>
                <a:off x="8132158" y="2282920"/>
                <a:ext cx="71120" cy="282575"/>
              </a:xfrm>
              <a:custGeom>
                <a:avLst/>
                <a:gdLst/>
                <a:ahLst/>
                <a:cxnLst/>
                <a:rect l="l" t="t" r="r" b="b"/>
                <a:pathLst>
                  <a:path w="71120" h="282575">
                    <a:moveTo>
                      <a:pt x="0" y="282299"/>
                    </a:moveTo>
                    <a:lnTo>
                      <a:pt x="0" y="70574"/>
                    </a:lnTo>
                    <a:lnTo>
                      <a:pt x="70574" y="0"/>
                    </a:lnTo>
                    <a:lnTo>
                      <a:pt x="70574" y="211724"/>
                    </a:lnTo>
                    <a:lnTo>
                      <a:pt x="0" y="282299"/>
                    </a:lnTo>
                    <a:close/>
                  </a:path>
                </a:pathLst>
              </a:custGeom>
              <a:solidFill>
                <a:srgbClr val="A0AEC6">
                  <a:alpha val="42689"/>
                </a:srgbClr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bject 11">
                <a:extLst>
                  <a:ext uri="{FF2B5EF4-FFF2-40B4-BE49-F238E27FC236}">
                    <a16:creationId xmlns:a16="http://schemas.microsoft.com/office/drawing/2014/main" id="{B0E8081A-03CE-44A8-840F-F4AA8B14C9D8}"/>
                  </a:ext>
                </a:extLst>
              </p:cNvPr>
              <p:cNvSpPr/>
              <p:nvPr/>
            </p:nvSpPr>
            <p:spPr>
              <a:xfrm>
                <a:off x="6450436" y="2282920"/>
                <a:ext cx="1752600" cy="71120"/>
              </a:xfrm>
              <a:custGeom>
                <a:avLst/>
                <a:gdLst/>
                <a:ahLst/>
                <a:cxnLst/>
                <a:rect l="l" t="t" r="r" b="b"/>
                <a:pathLst>
                  <a:path w="1752600" h="71119">
                    <a:moveTo>
                      <a:pt x="1681721" y="70574"/>
                    </a:moveTo>
                    <a:lnTo>
                      <a:pt x="0" y="70574"/>
                    </a:lnTo>
                    <a:lnTo>
                      <a:pt x="70574" y="0"/>
                    </a:lnTo>
                    <a:lnTo>
                      <a:pt x="1752296" y="0"/>
                    </a:lnTo>
                    <a:lnTo>
                      <a:pt x="1681721" y="70574"/>
                    </a:lnTo>
                    <a:close/>
                  </a:path>
                </a:pathLst>
              </a:custGeom>
              <a:solidFill>
                <a:srgbClr val="D3E1F9">
                  <a:alpha val="42689"/>
                </a:srgbClr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object 12">
                <a:extLst>
                  <a:ext uri="{FF2B5EF4-FFF2-40B4-BE49-F238E27FC236}">
                    <a16:creationId xmlns:a16="http://schemas.microsoft.com/office/drawing/2014/main" id="{3C3BCC8E-96E0-4A75-AC4F-CC9ECFAE2856}"/>
                  </a:ext>
                </a:extLst>
              </p:cNvPr>
              <p:cNvSpPr/>
              <p:nvPr/>
            </p:nvSpPr>
            <p:spPr>
              <a:xfrm>
                <a:off x="6450436" y="2282920"/>
                <a:ext cx="1752600" cy="282575"/>
              </a:xfrm>
              <a:custGeom>
                <a:avLst/>
                <a:gdLst/>
                <a:ahLst/>
                <a:cxnLst/>
                <a:rect l="l" t="t" r="r" b="b"/>
                <a:pathLst>
                  <a:path w="1752600" h="282575">
                    <a:moveTo>
                      <a:pt x="0" y="70574"/>
                    </a:moveTo>
                    <a:lnTo>
                      <a:pt x="70574" y="0"/>
                    </a:lnTo>
                    <a:lnTo>
                      <a:pt x="1752296" y="0"/>
                    </a:lnTo>
                    <a:lnTo>
                      <a:pt x="1752296" y="211724"/>
                    </a:lnTo>
                    <a:lnTo>
                      <a:pt x="1681721" y="282299"/>
                    </a:lnTo>
                    <a:lnTo>
                      <a:pt x="0" y="282299"/>
                    </a:lnTo>
                    <a:lnTo>
                      <a:pt x="0" y="70574"/>
                    </a:lnTo>
                    <a:close/>
                  </a:path>
                  <a:path w="1752600" h="282575">
                    <a:moveTo>
                      <a:pt x="0" y="70574"/>
                    </a:moveTo>
                    <a:lnTo>
                      <a:pt x="1681721" y="70574"/>
                    </a:lnTo>
                    <a:lnTo>
                      <a:pt x="1752296" y="0"/>
                    </a:lnTo>
                  </a:path>
                  <a:path w="1752600" h="282575">
                    <a:moveTo>
                      <a:pt x="1681721" y="70574"/>
                    </a:moveTo>
                    <a:lnTo>
                      <a:pt x="1681721" y="282299"/>
                    </a:lnTo>
                  </a:path>
                </a:pathLst>
              </a:custGeom>
              <a:ln w="1904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object 13">
                <a:extLst>
                  <a:ext uri="{FF2B5EF4-FFF2-40B4-BE49-F238E27FC236}">
                    <a16:creationId xmlns:a16="http://schemas.microsoft.com/office/drawing/2014/main" id="{BCA13BF8-1BBD-4FD2-882F-ADD59D8B4DBE}"/>
                  </a:ext>
                </a:extLst>
              </p:cNvPr>
              <p:cNvSpPr/>
              <p:nvPr/>
            </p:nvSpPr>
            <p:spPr>
              <a:xfrm>
                <a:off x="6517136" y="2366470"/>
                <a:ext cx="169349" cy="171749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0" name="object 14">
              <a:extLst>
                <a:ext uri="{FF2B5EF4-FFF2-40B4-BE49-F238E27FC236}">
                  <a16:creationId xmlns:a16="http://schemas.microsoft.com/office/drawing/2014/main" id="{C9ED37AE-6AAE-4390-B3C9-766C3B0125A5}"/>
                </a:ext>
              </a:extLst>
            </p:cNvPr>
            <p:cNvGrpSpPr/>
            <p:nvPr/>
          </p:nvGrpSpPr>
          <p:grpSpPr>
            <a:xfrm>
              <a:off x="1256561" y="4453887"/>
              <a:ext cx="2803525" cy="301625"/>
              <a:chOff x="379399" y="2273395"/>
              <a:chExt cx="2803525" cy="301625"/>
            </a:xfrm>
          </p:grpSpPr>
          <p:sp>
            <p:nvSpPr>
              <p:cNvPr id="41" name="object 15">
                <a:extLst>
                  <a:ext uri="{FF2B5EF4-FFF2-40B4-BE49-F238E27FC236}">
                    <a16:creationId xmlns:a16="http://schemas.microsoft.com/office/drawing/2014/main" id="{1B8820D7-6164-4C95-B063-3B8F9C2296C1}"/>
                  </a:ext>
                </a:extLst>
              </p:cNvPr>
              <p:cNvSpPr/>
              <p:nvPr/>
            </p:nvSpPr>
            <p:spPr>
              <a:xfrm>
                <a:off x="388924" y="2353495"/>
                <a:ext cx="2713990" cy="212090"/>
              </a:xfrm>
              <a:custGeom>
                <a:avLst/>
                <a:gdLst/>
                <a:ahLst/>
                <a:cxnLst/>
                <a:rect l="l" t="t" r="r" b="b"/>
                <a:pathLst>
                  <a:path w="2713990" h="212089">
                    <a:moveTo>
                      <a:pt x="2713719" y="211724"/>
                    </a:moveTo>
                    <a:lnTo>
                      <a:pt x="0" y="211724"/>
                    </a:lnTo>
                    <a:lnTo>
                      <a:pt x="0" y="0"/>
                    </a:lnTo>
                    <a:lnTo>
                      <a:pt x="2713719" y="0"/>
                    </a:lnTo>
                    <a:lnTo>
                      <a:pt x="2713719" y="211724"/>
                    </a:lnTo>
                    <a:close/>
                  </a:path>
                </a:pathLst>
              </a:custGeom>
              <a:solidFill>
                <a:srgbClr val="F4CCCC">
                  <a:alpha val="51919"/>
                </a:srgbClr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object 16">
                <a:extLst>
                  <a:ext uri="{FF2B5EF4-FFF2-40B4-BE49-F238E27FC236}">
                    <a16:creationId xmlns:a16="http://schemas.microsoft.com/office/drawing/2014/main" id="{6ADB263F-D1A1-43F0-8716-8F4272EF91D1}"/>
                  </a:ext>
                </a:extLst>
              </p:cNvPr>
              <p:cNvSpPr/>
              <p:nvPr/>
            </p:nvSpPr>
            <p:spPr>
              <a:xfrm>
                <a:off x="3102643" y="2282920"/>
                <a:ext cx="71120" cy="282575"/>
              </a:xfrm>
              <a:custGeom>
                <a:avLst/>
                <a:gdLst/>
                <a:ahLst/>
                <a:cxnLst/>
                <a:rect l="l" t="t" r="r" b="b"/>
                <a:pathLst>
                  <a:path w="71119" h="282575">
                    <a:moveTo>
                      <a:pt x="0" y="282299"/>
                    </a:moveTo>
                    <a:lnTo>
                      <a:pt x="0" y="70574"/>
                    </a:lnTo>
                    <a:lnTo>
                      <a:pt x="70574" y="0"/>
                    </a:lnTo>
                    <a:lnTo>
                      <a:pt x="70574" y="211724"/>
                    </a:lnTo>
                    <a:lnTo>
                      <a:pt x="0" y="282299"/>
                    </a:lnTo>
                    <a:close/>
                  </a:path>
                </a:pathLst>
              </a:custGeom>
              <a:solidFill>
                <a:srgbClr val="C3A3A3">
                  <a:alpha val="51919"/>
                </a:srgbClr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object 17">
                <a:extLst>
                  <a:ext uri="{FF2B5EF4-FFF2-40B4-BE49-F238E27FC236}">
                    <a16:creationId xmlns:a16="http://schemas.microsoft.com/office/drawing/2014/main" id="{BED7ED42-0F56-4A9D-8204-2F669E440CD6}"/>
                  </a:ext>
                </a:extLst>
              </p:cNvPr>
              <p:cNvSpPr/>
              <p:nvPr/>
            </p:nvSpPr>
            <p:spPr>
              <a:xfrm>
                <a:off x="388924" y="2282920"/>
                <a:ext cx="2784475" cy="71120"/>
              </a:xfrm>
              <a:custGeom>
                <a:avLst/>
                <a:gdLst/>
                <a:ahLst/>
                <a:cxnLst/>
                <a:rect l="l" t="t" r="r" b="b"/>
                <a:pathLst>
                  <a:path w="2784475" h="71119">
                    <a:moveTo>
                      <a:pt x="2713719" y="70574"/>
                    </a:moveTo>
                    <a:lnTo>
                      <a:pt x="0" y="70574"/>
                    </a:lnTo>
                    <a:lnTo>
                      <a:pt x="70574" y="0"/>
                    </a:lnTo>
                    <a:lnTo>
                      <a:pt x="2784294" y="0"/>
                    </a:lnTo>
                    <a:lnTo>
                      <a:pt x="2713719" y="70574"/>
                    </a:lnTo>
                    <a:close/>
                  </a:path>
                </a:pathLst>
              </a:custGeom>
              <a:solidFill>
                <a:srgbClr val="F6D6D6">
                  <a:alpha val="51919"/>
                </a:srgbClr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object 18">
                <a:extLst>
                  <a:ext uri="{FF2B5EF4-FFF2-40B4-BE49-F238E27FC236}">
                    <a16:creationId xmlns:a16="http://schemas.microsoft.com/office/drawing/2014/main" id="{0B47819B-1309-41AB-9BE7-6B01FDEF71B3}"/>
                  </a:ext>
                </a:extLst>
              </p:cNvPr>
              <p:cNvSpPr/>
              <p:nvPr/>
            </p:nvSpPr>
            <p:spPr>
              <a:xfrm>
                <a:off x="388924" y="2282920"/>
                <a:ext cx="2784475" cy="282575"/>
              </a:xfrm>
              <a:custGeom>
                <a:avLst/>
                <a:gdLst/>
                <a:ahLst/>
                <a:cxnLst/>
                <a:rect l="l" t="t" r="r" b="b"/>
                <a:pathLst>
                  <a:path w="2784475" h="282575">
                    <a:moveTo>
                      <a:pt x="0" y="70574"/>
                    </a:moveTo>
                    <a:lnTo>
                      <a:pt x="70574" y="0"/>
                    </a:lnTo>
                    <a:lnTo>
                      <a:pt x="2784294" y="0"/>
                    </a:lnTo>
                    <a:lnTo>
                      <a:pt x="2784294" y="211724"/>
                    </a:lnTo>
                    <a:lnTo>
                      <a:pt x="2713719" y="282299"/>
                    </a:lnTo>
                    <a:lnTo>
                      <a:pt x="0" y="282299"/>
                    </a:lnTo>
                    <a:lnTo>
                      <a:pt x="0" y="70574"/>
                    </a:lnTo>
                    <a:close/>
                  </a:path>
                  <a:path w="2784475" h="282575">
                    <a:moveTo>
                      <a:pt x="0" y="70574"/>
                    </a:moveTo>
                    <a:lnTo>
                      <a:pt x="2713719" y="70574"/>
                    </a:lnTo>
                    <a:lnTo>
                      <a:pt x="2784294" y="0"/>
                    </a:lnTo>
                  </a:path>
                  <a:path w="2784475" h="282575">
                    <a:moveTo>
                      <a:pt x="2713719" y="70574"/>
                    </a:moveTo>
                    <a:lnTo>
                      <a:pt x="2713719" y="282299"/>
                    </a:lnTo>
                  </a:path>
                </a:pathLst>
              </a:custGeom>
              <a:ln w="1904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5" name="object 19">
              <a:extLst>
                <a:ext uri="{FF2B5EF4-FFF2-40B4-BE49-F238E27FC236}">
                  <a16:creationId xmlns:a16="http://schemas.microsoft.com/office/drawing/2014/main" id="{4250ADE9-D438-4D57-8370-8203B6A29AE6}"/>
                </a:ext>
              </a:extLst>
            </p:cNvPr>
            <p:cNvSpPr/>
            <p:nvPr/>
          </p:nvSpPr>
          <p:spPr>
            <a:xfrm>
              <a:off x="5306653" y="4247487"/>
              <a:ext cx="542923" cy="2571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46" name="object 20">
              <a:extLst>
                <a:ext uri="{FF2B5EF4-FFF2-40B4-BE49-F238E27FC236}">
                  <a16:creationId xmlns:a16="http://schemas.microsoft.com/office/drawing/2014/main" id="{8DE6BB29-9A38-4540-8EE9-4928000B6D16}"/>
                </a:ext>
              </a:extLst>
            </p:cNvPr>
            <p:cNvSpPr txBox="1"/>
            <p:nvPr/>
          </p:nvSpPr>
          <p:spPr>
            <a:xfrm>
              <a:off x="2338843" y="4016878"/>
              <a:ext cx="58356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1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input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47" name="object 22">
              <a:extLst>
                <a:ext uri="{FF2B5EF4-FFF2-40B4-BE49-F238E27FC236}">
                  <a16:creationId xmlns:a16="http://schemas.microsoft.com/office/drawing/2014/main" id="{07DD8DF9-02DC-45CA-BB07-5D37B5F056FE}"/>
                </a:ext>
              </a:extLst>
            </p:cNvPr>
            <p:cNvSpPr txBox="1"/>
            <p:nvPr/>
          </p:nvSpPr>
          <p:spPr>
            <a:xfrm>
              <a:off x="7048289" y="4501183"/>
              <a:ext cx="1530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1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48" name="object 23">
              <a:extLst>
                <a:ext uri="{FF2B5EF4-FFF2-40B4-BE49-F238E27FC236}">
                  <a16:creationId xmlns:a16="http://schemas.microsoft.com/office/drawing/2014/main" id="{ADA86AFE-8016-407C-A1F0-CA0612CF9842}"/>
                </a:ext>
              </a:extLst>
            </p:cNvPr>
            <p:cNvSpPr txBox="1"/>
            <p:nvPr/>
          </p:nvSpPr>
          <p:spPr>
            <a:xfrm>
              <a:off x="8045666" y="4773045"/>
              <a:ext cx="2800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10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sp>
        <p:nvSpPr>
          <p:cNvPr id="49" name="object 5">
            <a:extLst>
              <a:ext uri="{FF2B5EF4-FFF2-40B4-BE49-F238E27FC236}">
                <a16:creationId xmlns:a16="http://schemas.microsoft.com/office/drawing/2014/main" id="{A6D850AE-B79E-443D-8576-9DF2767A71BB}"/>
              </a:ext>
            </a:extLst>
          </p:cNvPr>
          <p:cNvSpPr txBox="1"/>
          <p:nvPr/>
        </p:nvSpPr>
        <p:spPr>
          <a:xfrm>
            <a:off x="820858" y="3349184"/>
            <a:ext cx="652330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ex)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32x32x3 image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-&gt; stretch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3072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2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</a:p>
        </p:txBody>
      </p:sp>
      <p:sp>
        <p:nvSpPr>
          <p:cNvPr id="51" name="object 16">
            <a:extLst>
              <a:ext uri="{FF2B5EF4-FFF2-40B4-BE49-F238E27FC236}">
                <a16:creationId xmlns:a16="http://schemas.microsoft.com/office/drawing/2014/main" id="{6E97E37E-424F-4C1D-8F27-15D4999C8894}"/>
              </a:ext>
            </a:extLst>
          </p:cNvPr>
          <p:cNvSpPr txBox="1">
            <a:spLocks/>
          </p:cNvSpPr>
          <p:nvPr/>
        </p:nvSpPr>
        <p:spPr>
          <a:xfrm>
            <a:off x="3048689" y="6388064"/>
            <a:ext cx="159004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1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April 18,</a:t>
            </a:r>
            <a:r>
              <a:rPr kumimoji="0" lang="en-US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2017</a:t>
            </a:r>
          </a:p>
        </p:txBody>
      </p:sp>
      <p:sp>
        <p:nvSpPr>
          <p:cNvPr id="52" name="object 17">
            <a:extLst>
              <a:ext uri="{FF2B5EF4-FFF2-40B4-BE49-F238E27FC236}">
                <a16:creationId xmlns:a16="http://schemas.microsoft.com/office/drawing/2014/main" id="{4AF0045A-08A6-4AAD-B21A-5D58781C9735}"/>
              </a:ext>
            </a:extLst>
          </p:cNvPr>
          <p:cNvSpPr txBox="1">
            <a:spLocks/>
          </p:cNvSpPr>
          <p:nvPr/>
        </p:nvSpPr>
        <p:spPr>
          <a:xfrm>
            <a:off x="139593" y="6031617"/>
            <a:ext cx="4618071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1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Fei-Fei Li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&amp; Justin Johnson &amp;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Serena</a:t>
            </a:r>
            <a:r>
              <a:rPr kumimoji="0" lang="en-US" sz="18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Yeung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014DD6-5E06-4A75-85B6-9093FD0560A7}"/>
              </a:ext>
            </a:extLst>
          </p:cNvPr>
          <p:cNvSpPr txBox="1"/>
          <p:nvPr/>
        </p:nvSpPr>
        <p:spPr>
          <a:xfrm>
            <a:off x="26077" y="6327977"/>
            <a:ext cx="4056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출처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cs231n_2017_lecture5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20490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object 2">
            <a:extLst>
              <a:ext uri="{FF2B5EF4-FFF2-40B4-BE49-F238E27FC236}">
                <a16:creationId xmlns:a16="http://schemas.microsoft.com/office/drawing/2014/main" id="{FF78F11E-1CE3-4F9E-92EB-99740A1EA3F0}"/>
              </a:ext>
            </a:extLst>
          </p:cNvPr>
          <p:cNvGrpSpPr/>
          <p:nvPr/>
        </p:nvGrpSpPr>
        <p:grpSpPr>
          <a:xfrm>
            <a:off x="2054294" y="3012440"/>
            <a:ext cx="1898014" cy="833119"/>
            <a:chOff x="1628871" y="2153320"/>
            <a:chExt cx="1898014" cy="833119"/>
          </a:xfrm>
        </p:grpSpPr>
        <p:sp>
          <p:nvSpPr>
            <p:cNvPr id="38" name="object 3">
              <a:extLst>
                <a:ext uri="{FF2B5EF4-FFF2-40B4-BE49-F238E27FC236}">
                  <a16:creationId xmlns:a16="http://schemas.microsoft.com/office/drawing/2014/main" id="{A98283A5-CBB5-43B4-AF08-8204E7246369}"/>
                </a:ext>
              </a:extLst>
            </p:cNvPr>
            <p:cNvSpPr/>
            <p:nvPr/>
          </p:nvSpPr>
          <p:spPr>
            <a:xfrm>
              <a:off x="1638396" y="2313542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80" h="663575">
                  <a:moveTo>
                    <a:pt x="131602" y="663201"/>
                  </a:moveTo>
                  <a:lnTo>
                    <a:pt x="0" y="663201"/>
                  </a:lnTo>
                  <a:lnTo>
                    <a:pt x="0" y="0"/>
                  </a:lnTo>
                  <a:lnTo>
                    <a:pt x="131602" y="0"/>
                  </a:lnTo>
                  <a:lnTo>
                    <a:pt x="131602" y="663201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4">
              <a:extLst>
                <a:ext uri="{FF2B5EF4-FFF2-40B4-BE49-F238E27FC236}">
                  <a16:creationId xmlns:a16="http://schemas.microsoft.com/office/drawing/2014/main" id="{82BFDB0D-0F73-4072-991F-F141C45F0141}"/>
                </a:ext>
              </a:extLst>
            </p:cNvPr>
            <p:cNvSpPr/>
            <p:nvPr/>
          </p:nvSpPr>
          <p:spPr>
            <a:xfrm>
              <a:off x="1769998" y="2162845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30" h="814069">
                  <a:moveTo>
                    <a:pt x="0" y="813898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150697" y="663198"/>
                  </a:lnTo>
                  <a:lnTo>
                    <a:pt x="0" y="813898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5">
              <a:extLst>
                <a:ext uri="{FF2B5EF4-FFF2-40B4-BE49-F238E27FC236}">
                  <a16:creationId xmlns:a16="http://schemas.microsoft.com/office/drawing/2014/main" id="{59A8D732-08F4-4329-93D9-D49AD2FCA961}"/>
                </a:ext>
              </a:extLst>
            </p:cNvPr>
            <p:cNvSpPr/>
            <p:nvPr/>
          </p:nvSpPr>
          <p:spPr>
            <a:xfrm>
              <a:off x="1638396" y="2162845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30">
                  <a:moveTo>
                    <a:pt x="131602" y="150697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282299" y="0"/>
                  </a:lnTo>
                  <a:lnTo>
                    <a:pt x="131602" y="150697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6">
              <a:extLst>
                <a:ext uri="{FF2B5EF4-FFF2-40B4-BE49-F238E27FC236}">
                  <a16:creationId xmlns:a16="http://schemas.microsoft.com/office/drawing/2014/main" id="{E69F1761-4B16-4472-8600-64D4963F68C8}"/>
                </a:ext>
              </a:extLst>
            </p:cNvPr>
            <p:cNvSpPr/>
            <p:nvPr/>
          </p:nvSpPr>
          <p:spPr>
            <a:xfrm>
              <a:off x="1638396" y="2162845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69">
                  <a:moveTo>
                    <a:pt x="0" y="150697"/>
                  </a:moveTo>
                  <a:lnTo>
                    <a:pt x="150697" y="0"/>
                  </a:lnTo>
                  <a:lnTo>
                    <a:pt x="282299" y="0"/>
                  </a:lnTo>
                  <a:lnTo>
                    <a:pt x="282299" y="663198"/>
                  </a:lnTo>
                  <a:lnTo>
                    <a:pt x="131602" y="813898"/>
                  </a:lnTo>
                  <a:lnTo>
                    <a:pt x="0" y="813898"/>
                  </a:lnTo>
                  <a:lnTo>
                    <a:pt x="0" y="150697"/>
                  </a:lnTo>
                  <a:close/>
                </a:path>
                <a:path w="282575" h="814069">
                  <a:moveTo>
                    <a:pt x="0" y="150697"/>
                  </a:moveTo>
                  <a:lnTo>
                    <a:pt x="131602" y="150697"/>
                  </a:lnTo>
                  <a:lnTo>
                    <a:pt x="282299" y="0"/>
                  </a:lnTo>
                </a:path>
                <a:path w="282575" h="814069">
                  <a:moveTo>
                    <a:pt x="131602" y="150697"/>
                  </a:moveTo>
                  <a:lnTo>
                    <a:pt x="131602" y="813898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7">
              <a:extLst>
                <a:ext uri="{FF2B5EF4-FFF2-40B4-BE49-F238E27FC236}">
                  <a16:creationId xmlns:a16="http://schemas.microsoft.com/office/drawing/2014/main" id="{6A6C0380-96A6-4CD6-B297-2CCB7BCE060E}"/>
                </a:ext>
              </a:extLst>
            </p:cNvPr>
            <p:cNvSpPr/>
            <p:nvPr/>
          </p:nvSpPr>
          <p:spPr>
            <a:xfrm>
              <a:off x="3234643" y="2428645"/>
              <a:ext cx="282575" cy="282575"/>
            </a:xfrm>
            <a:custGeom>
              <a:avLst/>
              <a:gdLst/>
              <a:ahLst/>
              <a:cxnLst/>
              <a:rect l="l" t="t" r="r" b="b"/>
              <a:pathLst>
                <a:path w="282575" h="282575">
                  <a:moveTo>
                    <a:pt x="141149" y="282299"/>
                  </a:moveTo>
                  <a:lnTo>
                    <a:pt x="96537" y="275103"/>
                  </a:lnTo>
                  <a:lnTo>
                    <a:pt x="57790" y="255064"/>
                  </a:lnTo>
                  <a:lnTo>
                    <a:pt x="27235" y="224508"/>
                  </a:lnTo>
                  <a:lnTo>
                    <a:pt x="7196" y="185762"/>
                  </a:lnTo>
                  <a:lnTo>
                    <a:pt x="0" y="141149"/>
                  </a:lnTo>
                  <a:lnTo>
                    <a:pt x="7196" y="96535"/>
                  </a:lnTo>
                  <a:lnTo>
                    <a:pt x="27235" y="57788"/>
                  </a:lnTo>
                  <a:lnTo>
                    <a:pt x="57790" y="27233"/>
                  </a:lnTo>
                  <a:lnTo>
                    <a:pt x="96537" y="7195"/>
                  </a:lnTo>
                  <a:lnTo>
                    <a:pt x="141149" y="0"/>
                  </a:lnTo>
                  <a:lnTo>
                    <a:pt x="168812" y="2737"/>
                  </a:lnTo>
                  <a:lnTo>
                    <a:pt x="219460" y="23714"/>
                  </a:lnTo>
                  <a:lnTo>
                    <a:pt x="258579" y="62841"/>
                  </a:lnTo>
                  <a:lnTo>
                    <a:pt x="279561" y="113488"/>
                  </a:lnTo>
                  <a:lnTo>
                    <a:pt x="282299" y="141149"/>
                  </a:lnTo>
                  <a:lnTo>
                    <a:pt x="275103" y="185762"/>
                  </a:lnTo>
                  <a:lnTo>
                    <a:pt x="255064" y="224508"/>
                  </a:lnTo>
                  <a:lnTo>
                    <a:pt x="224508" y="255064"/>
                  </a:lnTo>
                  <a:lnTo>
                    <a:pt x="185762" y="275103"/>
                  </a:lnTo>
                  <a:lnTo>
                    <a:pt x="141149" y="282299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8">
              <a:extLst>
                <a:ext uri="{FF2B5EF4-FFF2-40B4-BE49-F238E27FC236}">
                  <a16:creationId xmlns:a16="http://schemas.microsoft.com/office/drawing/2014/main" id="{95CDFB3F-2790-486E-A1DA-D4999B63D4EC}"/>
                </a:ext>
              </a:extLst>
            </p:cNvPr>
            <p:cNvSpPr/>
            <p:nvPr/>
          </p:nvSpPr>
          <p:spPr>
            <a:xfrm>
              <a:off x="1745146" y="2183095"/>
              <a:ext cx="1772285" cy="786130"/>
            </a:xfrm>
            <a:custGeom>
              <a:avLst/>
              <a:gdLst/>
              <a:ahLst/>
              <a:cxnLst/>
              <a:rect l="l" t="t" r="r" b="b"/>
              <a:pathLst>
                <a:path w="1772285" h="786130">
                  <a:moveTo>
                    <a:pt x="1489496" y="386699"/>
                  </a:moveTo>
                  <a:lnTo>
                    <a:pt x="1496693" y="342084"/>
                  </a:lnTo>
                  <a:lnTo>
                    <a:pt x="1516732" y="303338"/>
                  </a:lnTo>
                  <a:lnTo>
                    <a:pt x="1547287" y="272783"/>
                  </a:lnTo>
                  <a:lnTo>
                    <a:pt x="1586034" y="252745"/>
                  </a:lnTo>
                  <a:lnTo>
                    <a:pt x="1630646" y="245549"/>
                  </a:lnTo>
                  <a:lnTo>
                    <a:pt x="1684662" y="256293"/>
                  </a:lnTo>
                  <a:lnTo>
                    <a:pt x="1730446" y="286891"/>
                  </a:lnTo>
                  <a:lnTo>
                    <a:pt x="1761049" y="332687"/>
                  </a:lnTo>
                  <a:lnTo>
                    <a:pt x="1771796" y="386699"/>
                  </a:lnTo>
                  <a:lnTo>
                    <a:pt x="1764600" y="431311"/>
                  </a:lnTo>
                  <a:lnTo>
                    <a:pt x="1744561" y="470058"/>
                  </a:lnTo>
                  <a:lnTo>
                    <a:pt x="1714005" y="500613"/>
                  </a:lnTo>
                  <a:lnTo>
                    <a:pt x="1675259" y="520652"/>
                  </a:lnTo>
                  <a:lnTo>
                    <a:pt x="1630646" y="527848"/>
                  </a:lnTo>
                  <a:lnTo>
                    <a:pt x="1586034" y="520652"/>
                  </a:lnTo>
                  <a:lnTo>
                    <a:pt x="1547287" y="500613"/>
                  </a:lnTo>
                  <a:lnTo>
                    <a:pt x="1516732" y="470058"/>
                  </a:lnTo>
                  <a:lnTo>
                    <a:pt x="1496693" y="431311"/>
                  </a:lnTo>
                  <a:lnTo>
                    <a:pt x="1489496" y="386699"/>
                  </a:lnTo>
                  <a:close/>
                </a:path>
                <a:path w="1772285" h="786130">
                  <a:moveTo>
                    <a:pt x="0" y="785698"/>
                  </a:moveTo>
                  <a:lnTo>
                    <a:pt x="1489496" y="386699"/>
                  </a:lnTo>
                </a:path>
                <a:path w="1772285" h="786130">
                  <a:moveTo>
                    <a:pt x="19499" y="149399"/>
                  </a:moveTo>
                  <a:lnTo>
                    <a:pt x="1489496" y="386699"/>
                  </a:lnTo>
                </a:path>
                <a:path w="1772285" h="786130">
                  <a:moveTo>
                    <a:pt x="155699" y="0"/>
                  </a:moveTo>
                  <a:lnTo>
                    <a:pt x="1489496" y="386699"/>
                  </a:lnTo>
                </a:path>
                <a:path w="1772285" h="786130">
                  <a:moveTo>
                    <a:pt x="181799" y="636298"/>
                  </a:moveTo>
                  <a:lnTo>
                    <a:pt x="1489496" y="3866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4DA9409-2EDE-474A-9191-974874812BFC}"/>
              </a:ext>
            </a:extLst>
          </p:cNvPr>
          <p:cNvSpPr txBox="1"/>
          <p:nvPr/>
        </p:nvSpPr>
        <p:spPr>
          <a:xfrm>
            <a:off x="0" y="523873"/>
            <a:ext cx="121919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Convolution Layer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65E0C9-E02D-4C15-BC76-F33358E1ABE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Convolutional neural network (CNN)</a:t>
            </a:r>
            <a:endParaRPr lang="ko-KR" altLang="en-US" sz="2000" i="1" dirty="0"/>
          </a:p>
        </p:txBody>
      </p:sp>
      <p:grpSp>
        <p:nvGrpSpPr>
          <p:cNvPr id="6" name="object 2">
            <a:extLst>
              <a:ext uri="{FF2B5EF4-FFF2-40B4-BE49-F238E27FC236}">
                <a16:creationId xmlns:a16="http://schemas.microsoft.com/office/drawing/2014/main" id="{FA6E9168-C467-4A65-B083-3308F0A3E528}"/>
              </a:ext>
            </a:extLst>
          </p:cNvPr>
          <p:cNvGrpSpPr/>
          <p:nvPr/>
        </p:nvGrpSpPr>
        <p:grpSpPr>
          <a:xfrm>
            <a:off x="1688424" y="2581523"/>
            <a:ext cx="972167" cy="2758440"/>
            <a:chOff x="1066447" y="1425759"/>
            <a:chExt cx="972167" cy="2758440"/>
          </a:xfrm>
        </p:grpSpPr>
        <p:sp>
          <p:nvSpPr>
            <p:cNvPr id="8" name="object 3">
              <a:extLst>
                <a:ext uri="{FF2B5EF4-FFF2-40B4-BE49-F238E27FC236}">
                  <a16:creationId xmlns:a16="http://schemas.microsoft.com/office/drawing/2014/main" id="{5499EBD0-40DB-45AC-94E2-59B2D7027D17}"/>
                </a:ext>
              </a:extLst>
            </p:cNvPr>
            <p:cNvSpPr/>
            <p:nvPr/>
          </p:nvSpPr>
          <p:spPr>
            <a:xfrm>
              <a:off x="1066447" y="2168985"/>
              <a:ext cx="213360" cy="2014855"/>
            </a:xfrm>
            <a:custGeom>
              <a:avLst/>
              <a:gdLst/>
              <a:ahLst/>
              <a:cxnLst/>
              <a:rect l="l" t="t" r="r" b="b"/>
              <a:pathLst>
                <a:path w="213359" h="2014854">
                  <a:moveTo>
                    <a:pt x="213172" y="2014680"/>
                  </a:moveTo>
                  <a:lnTo>
                    <a:pt x="0" y="2014680"/>
                  </a:lnTo>
                  <a:lnTo>
                    <a:pt x="0" y="0"/>
                  </a:lnTo>
                  <a:lnTo>
                    <a:pt x="213172" y="0"/>
                  </a:lnTo>
                  <a:lnTo>
                    <a:pt x="213172" y="2014680"/>
                  </a:lnTo>
                  <a:close/>
                </a:path>
              </a:pathLst>
            </a:custGeom>
            <a:solidFill>
              <a:srgbClr val="F4CCCC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7146DD90-1EA7-43B0-8ED6-5C241D5B417B}"/>
                </a:ext>
              </a:extLst>
            </p:cNvPr>
            <p:cNvSpPr/>
            <p:nvPr/>
          </p:nvSpPr>
          <p:spPr>
            <a:xfrm>
              <a:off x="1295029" y="1425759"/>
              <a:ext cx="743585" cy="2758440"/>
            </a:xfrm>
            <a:custGeom>
              <a:avLst/>
              <a:gdLst/>
              <a:ahLst/>
              <a:cxnLst/>
              <a:rect l="l" t="t" r="r" b="b"/>
              <a:pathLst>
                <a:path w="743585" h="2758440">
                  <a:moveTo>
                    <a:pt x="0" y="2757906"/>
                  </a:moveTo>
                  <a:lnTo>
                    <a:pt x="0" y="743226"/>
                  </a:lnTo>
                  <a:lnTo>
                    <a:pt x="743226" y="0"/>
                  </a:lnTo>
                  <a:lnTo>
                    <a:pt x="743226" y="2014658"/>
                  </a:lnTo>
                  <a:lnTo>
                    <a:pt x="0" y="2757906"/>
                  </a:lnTo>
                  <a:close/>
                </a:path>
              </a:pathLst>
            </a:custGeom>
            <a:solidFill>
              <a:srgbClr val="C3A3A3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FCCAFFE4-E7C3-473B-BD95-D8AA35D36283}"/>
                </a:ext>
              </a:extLst>
            </p:cNvPr>
            <p:cNvSpPr/>
            <p:nvPr/>
          </p:nvSpPr>
          <p:spPr>
            <a:xfrm>
              <a:off x="1066447" y="1425759"/>
              <a:ext cx="956944" cy="743585"/>
            </a:xfrm>
            <a:custGeom>
              <a:avLst/>
              <a:gdLst/>
              <a:ahLst/>
              <a:cxnLst/>
              <a:rect l="l" t="t" r="r" b="b"/>
              <a:pathLst>
                <a:path w="956944" h="743585">
                  <a:moveTo>
                    <a:pt x="213172" y="743226"/>
                  </a:moveTo>
                  <a:lnTo>
                    <a:pt x="0" y="743226"/>
                  </a:lnTo>
                  <a:lnTo>
                    <a:pt x="743226" y="0"/>
                  </a:lnTo>
                  <a:lnTo>
                    <a:pt x="956398" y="0"/>
                  </a:lnTo>
                  <a:lnTo>
                    <a:pt x="213172" y="743226"/>
                  </a:lnTo>
                  <a:close/>
                </a:path>
              </a:pathLst>
            </a:custGeom>
            <a:solidFill>
              <a:srgbClr val="F6D6D6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7B783929-8279-43DD-B331-45F98247146B}"/>
                </a:ext>
              </a:extLst>
            </p:cNvPr>
            <p:cNvSpPr/>
            <p:nvPr/>
          </p:nvSpPr>
          <p:spPr>
            <a:xfrm>
              <a:off x="1066447" y="142575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4" h="2758440">
                  <a:moveTo>
                    <a:pt x="0" y="743226"/>
                  </a:moveTo>
                  <a:lnTo>
                    <a:pt x="743226" y="0"/>
                  </a:lnTo>
                  <a:lnTo>
                    <a:pt x="956398" y="0"/>
                  </a:lnTo>
                  <a:lnTo>
                    <a:pt x="956398" y="2014658"/>
                  </a:lnTo>
                  <a:lnTo>
                    <a:pt x="213172" y="2757906"/>
                  </a:lnTo>
                  <a:lnTo>
                    <a:pt x="0" y="2757906"/>
                  </a:lnTo>
                  <a:lnTo>
                    <a:pt x="0" y="743226"/>
                  </a:lnTo>
                  <a:close/>
                </a:path>
                <a:path w="956944" h="2758440">
                  <a:moveTo>
                    <a:pt x="0" y="743226"/>
                  </a:moveTo>
                  <a:lnTo>
                    <a:pt x="213172" y="743226"/>
                  </a:lnTo>
                  <a:lnTo>
                    <a:pt x="956398" y="0"/>
                  </a:lnTo>
                </a:path>
                <a:path w="956944" h="2758440">
                  <a:moveTo>
                    <a:pt x="213172" y="743226"/>
                  </a:moveTo>
                  <a:lnTo>
                    <a:pt x="213172" y="2757906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8">
            <a:extLst>
              <a:ext uri="{FF2B5EF4-FFF2-40B4-BE49-F238E27FC236}">
                <a16:creationId xmlns:a16="http://schemas.microsoft.com/office/drawing/2014/main" id="{E65BAF7E-5D4A-4578-A60F-0A51547BF6A9}"/>
              </a:ext>
            </a:extLst>
          </p:cNvPr>
          <p:cNvSpPr txBox="1"/>
          <p:nvPr/>
        </p:nvSpPr>
        <p:spPr>
          <a:xfrm>
            <a:off x="1703459" y="533702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222F8521-E46E-4F63-9B4B-A78910B38309}"/>
              </a:ext>
            </a:extLst>
          </p:cNvPr>
          <p:cNvSpPr txBox="1"/>
          <p:nvPr/>
        </p:nvSpPr>
        <p:spPr>
          <a:xfrm>
            <a:off x="2000400" y="4884787"/>
            <a:ext cx="597535" cy="350737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R="24765" algn="r">
              <a:lnSpc>
                <a:spcPct val="100000"/>
              </a:lnSpc>
              <a:spcBef>
                <a:spcPts val="575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96D142A-9BAC-49CF-9AD0-48B5F0A744D9}"/>
              </a:ext>
            </a:extLst>
          </p:cNvPr>
          <p:cNvGrpSpPr/>
          <p:nvPr/>
        </p:nvGrpSpPr>
        <p:grpSpPr>
          <a:xfrm>
            <a:off x="26077" y="6031617"/>
            <a:ext cx="4731587" cy="665692"/>
            <a:chOff x="26077" y="6031617"/>
            <a:chExt cx="4731587" cy="665692"/>
          </a:xfrm>
        </p:grpSpPr>
        <p:sp>
          <p:nvSpPr>
            <p:cNvPr id="34" name="object 16">
              <a:extLst>
                <a:ext uri="{FF2B5EF4-FFF2-40B4-BE49-F238E27FC236}">
                  <a16:creationId xmlns:a16="http://schemas.microsoft.com/office/drawing/2014/main" id="{B09127F9-63E4-4E54-B72F-8CBC71F320AB}"/>
                </a:ext>
              </a:extLst>
            </p:cNvPr>
            <p:cNvSpPr txBox="1">
              <a:spLocks/>
            </p:cNvSpPr>
            <p:nvPr/>
          </p:nvSpPr>
          <p:spPr>
            <a:xfrm>
              <a:off x="3048689" y="6388064"/>
              <a:ext cx="1590040" cy="3092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310"/>
                </a:lnSpc>
              </a:pPr>
              <a:r>
                <a:rPr lang="en-US" spc="-5" dirty="0"/>
                <a:t>April 18,</a:t>
              </a:r>
              <a:r>
                <a:rPr lang="en-US" spc="-90" dirty="0"/>
                <a:t> </a:t>
              </a:r>
              <a:r>
                <a:rPr lang="en-US" spc="-5" dirty="0"/>
                <a:t>2017</a:t>
              </a:r>
            </a:p>
          </p:txBody>
        </p:sp>
        <p:sp>
          <p:nvSpPr>
            <p:cNvPr id="35" name="object 17">
              <a:extLst>
                <a:ext uri="{FF2B5EF4-FFF2-40B4-BE49-F238E27FC236}">
                  <a16:creationId xmlns:a16="http://schemas.microsoft.com/office/drawing/2014/main" id="{F54BB7FC-B2AB-4275-858B-F6A1391E1DA0}"/>
                </a:ext>
              </a:extLst>
            </p:cNvPr>
            <p:cNvSpPr txBox="1">
              <a:spLocks/>
            </p:cNvSpPr>
            <p:nvPr/>
          </p:nvSpPr>
          <p:spPr>
            <a:xfrm>
              <a:off x="139593" y="6031617"/>
              <a:ext cx="4618071" cy="26930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090"/>
                </a:lnSpc>
              </a:pPr>
              <a:r>
                <a:rPr lang="en-US" spc="-5" dirty="0"/>
                <a:t>Fei-Fei Li </a:t>
              </a:r>
              <a:r>
                <a:rPr lang="en-US" dirty="0"/>
                <a:t>&amp; Justin Johnson &amp; </a:t>
              </a:r>
              <a:r>
                <a:rPr lang="en-US" spc="-5" dirty="0"/>
                <a:t>Serena</a:t>
              </a:r>
              <a:r>
                <a:rPr lang="en-US" spc="-125" dirty="0"/>
                <a:t> </a:t>
              </a:r>
              <a:r>
                <a:rPr lang="en-US" spc="-5" dirty="0"/>
                <a:t>Yeung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B24188-7E80-4E6A-8236-07D72279855E}"/>
                </a:ext>
              </a:extLst>
            </p:cNvPr>
            <p:cNvSpPr txBox="1"/>
            <p:nvPr/>
          </p:nvSpPr>
          <p:spPr>
            <a:xfrm>
              <a:off x="26077" y="6327977"/>
              <a:ext cx="4056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출처</a:t>
              </a:r>
              <a:r>
                <a:rPr lang="en-US" altLang="ko-KR" dirty="0"/>
                <a:t>: cs231n_2017_lecture5</a:t>
              </a:r>
              <a:endParaRPr lang="ko-KR" altLang="en-US" dirty="0"/>
            </a:p>
          </p:txBody>
        </p:sp>
      </p:grpSp>
      <p:sp>
        <p:nvSpPr>
          <p:cNvPr id="53" name="object 7">
            <a:extLst>
              <a:ext uri="{FF2B5EF4-FFF2-40B4-BE49-F238E27FC236}">
                <a16:creationId xmlns:a16="http://schemas.microsoft.com/office/drawing/2014/main" id="{6E2EA5EC-4065-402E-8BFB-D2BF8CA9C86D}"/>
              </a:ext>
            </a:extLst>
          </p:cNvPr>
          <p:cNvSpPr txBox="1"/>
          <p:nvPr/>
        </p:nvSpPr>
        <p:spPr>
          <a:xfrm>
            <a:off x="2701689" y="3661023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8B5C241-86CA-4CAF-B7AB-DDF36943648D}"/>
              </a:ext>
            </a:extLst>
          </p:cNvPr>
          <p:cNvSpPr txBox="1"/>
          <p:nvPr/>
        </p:nvSpPr>
        <p:spPr>
          <a:xfrm>
            <a:off x="4047849" y="3204199"/>
            <a:ext cx="3528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One</a:t>
            </a:r>
            <a:r>
              <a:rPr lang="ko-KR" altLang="en-US" sz="2000" dirty="0"/>
              <a:t> </a:t>
            </a:r>
            <a:r>
              <a:rPr lang="en-US" altLang="ko-KR" sz="2000" dirty="0"/>
              <a:t>number</a:t>
            </a:r>
            <a:r>
              <a:rPr lang="ko-KR" altLang="en-US" sz="2000" dirty="0"/>
              <a:t> </a:t>
            </a:r>
            <a:r>
              <a:rPr lang="en-US" altLang="ko-KR" sz="2000" b="1" dirty="0"/>
              <a:t>=</a:t>
            </a:r>
            <a:r>
              <a:rPr lang="ko-KR" altLang="en-US" sz="2000" b="1" dirty="0"/>
              <a:t> </a:t>
            </a:r>
            <a:r>
              <a:rPr lang="en-US" altLang="ko-KR" sz="2000" b="1" dirty="0" err="1"/>
              <a:t>ReLU</a:t>
            </a:r>
            <a:r>
              <a:rPr lang="en-US" altLang="ko-KR" sz="2000" b="1" dirty="0"/>
              <a:t>(</a:t>
            </a:r>
            <a:r>
              <a:rPr lang="en-US" altLang="ko-KR" sz="2000" b="1" dirty="0" err="1"/>
              <a:t>Wx+</a:t>
            </a:r>
            <a:r>
              <a:rPr lang="en-US" altLang="ko-KR" sz="2000" dirty="0" err="1"/>
              <a:t>b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A909EAA-83C4-442C-8917-8C52800E41D1}"/>
              </a:ext>
            </a:extLst>
          </p:cNvPr>
          <p:cNvSpPr txBox="1"/>
          <p:nvPr/>
        </p:nvSpPr>
        <p:spPr>
          <a:xfrm>
            <a:off x="280611" y="1141010"/>
            <a:ext cx="732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Overview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4747305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object 2">
            <a:extLst>
              <a:ext uri="{FF2B5EF4-FFF2-40B4-BE49-F238E27FC236}">
                <a16:creationId xmlns:a16="http://schemas.microsoft.com/office/drawing/2014/main" id="{FF78F11E-1CE3-4F9E-92EB-99740A1EA3F0}"/>
              </a:ext>
            </a:extLst>
          </p:cNvPr>
          <p:cNvGrpSpPr/>
          <p:nvPr/>
        </p:nvGrpSpPr>
        <p:grpSpPr>
          <a:xfrm>
            <a:off x="2357536" y="2720782"/>
            <a:ext cx="1898014" cy="833119"/>
            <a:chOff x="1628871" y="2153320"/>
            <a:chExt cx="1898014" cy="833119"/>
          </a:xfrm>
        </p:grpSpPr>
        <p:sp>
          <p:nvSpPr>
            <p:cNvPr id="38" name="object 3">
              <a:extLst>
                <a:ext uri="{FF2B5EF4-FFF2-40B4-BE49-F238E27FC236}">
                  <a16:creationId xmlns:a16="http://schemas.microsoft.com/office/drawing/2014/main" id="{A98283A5-CBB5-43B4-AF08-8204E7246369}"/>
                </a:ext>
              </a:extLst>
            </p:cNvPr>
            <p:cNvSpPr/>
            <p:nvPr/>
          </p:nvSpPr>
          <p:spPr>
            <a:xfrm>
              <a:off x="1638396" y="2313542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80" h="663575">
                  <a:moveTo>
                    <a:pt x="131602" y="663201"/>
                  </a:moveTo>
                  <a:lnTo>
                    <a:pt x="0" y="663201"/>
                  </a:lnTo>
                  <a:lnTo>
                    <a:pt x="0" y="0"/>
                  </a:lnTo>
                  <a:lnTo>
                    <a:pt x="131602" y="0"/>
                  </a:lnTo>
                  <a:lnTo>
                    <a:pt x="131602" y="663201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4">
              <a:extLst>
                <a:ext uri="{FF2B5EF4-FFF2-40B4-BE49-F238E27FC236}">
                  <a16:creationId xmlns:a16="http://schemas.microsoft.com/office/drawing/2014/main" id="{82BFDB0D-0F73-4072-991F-F141C45F0141}"/>
                </a:ext>
              </a:extLst>
            </p:cNvPr>
            <p:cNvSpPr/>
            <p:nvPr/>
          </p:nvSpPr>
          <p:spPr>
            <a:xfrm>
              <a:off x="1769998" y="2162845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30" h="814069">
                  <a:moveTo>
                    <a:pt x="0" y="813898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150697" y="663198"/>
                  </a:lnTo>
                  <a:lnTo>
                    <a:pt x="0" y="813898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5">
              <a:extLst>
                <a:ext uri="{FF2B5EF4-FFF2-40B4-BE49-F238E27FC236}">
                  <a16:creationId xmlns:a16="http://schemas.microsoft.com/office/drawing/2014/main" id="{59A8D732-08F4-4329-93D9-D49AD2FCA961}"/>
                </a:ext>
              </a:extLst>
            </p:cNvPr>
            <p:cNvSpPr/>
            <p:nvPr/>
          </p:nvSpPr>
          <p:spPr>
            <a:xfrm>
              <a:off x="1638396" y="2162845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30">
                  <a:moveTo>
                    <a:pt x="131602" y="150697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282299" y="0"/>
                  </a:lnTo>
                  <a:lnTo>
                    <a:pt x="131602" y="150697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6">
              <a:extLst>
                <a:ext uri="{FF2B5EF4-FFF2-40B4-BE49-F238E27FC236}">
                  <a16:creationId xmlns:a16="http://schemas.microsoft.com/office/drawing/2014/main" id="{E69F1761-4B16-4472-8600-64D4963F68C8}"/>
                </a:ext>
              </a:extLst>
            </p:cNvPr>
            <p:cNvSpPr/>
            <p:nvPr/>
          </p:nvSpPr>
          <p:spPr>
            <a:xfrm>
              <a:off x="1638396" y="2162845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69">
                  <a:moveTo>
                    <a:pt x="0" y="150697"/>
                  </a:moveTo>
                  <a:lnTo>
                    <a:pt x="150697" y="0"/>
                  </a:lnTo>
                  <a:lnTo>
                    <a:pt x="282299" y="0"/>
                  </a:lnTo>
                  <a:lnTo>
                    <a:pt x="282299" y="663198"/>
                  </a:lnTo>
                  <a:lnTo>
                    <a:pt x="131602" y="813898"/>
                  </a:lnTo>
                  <a:lnTo>
                    <a:pt x="0" y="813898"/>
                  </a:lnTo>
                  <a:lnTo>
                    <a:pt x="0" y="150697"/>
                  </a:lnTo>
                  <a:close/>
                </a:path>
                <a:path w="282575" h="814069">
                  <a:moveTo>
                    <a:pt x="0" y="150697"/>
                  </a:moveTo>
                  <a:lnTo>
                    <a:pt x="131602" y="150697"/>
                  </a:lnTo>
                  <a:lnTo>
                    <a:pt x="282299" y="0"/>
                  </a:lnTo>
                </a:path>
                <a:path w="282575" h="814069">
                  <a:moveTo>
                    <a:pt x="131602" y="150697"/>
                  </a:moveTo>
                  <a:lnTo>
                    <a:pt x="131602" y="813898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7">
              <a:extLst>
                <a:ext uri="{FF2B5EF4-FFF2-40B4-BE49-F238E27FC236}">
                  <a16:creationId xmlns:a16="http://schemas.microsoft.com/office/drawing/2014/main" id="{6A6C0380-96A6-4CD6-B297-2CCB7BCE060E}"/>
                </a:ext>
              </a:extLst>
            </p:cNvPr>
            <p:cNvSpPr/>
            <p:nvPr/>
          </p:nvSpPr>
          <p:spPr>
            <a:xfrm>
              <a:off x="3234643" y="2428645"/>
              <a:ext cx="282575" cy="282575"/>
            </a:xfrm>
            <a:custGeom>
              <a:avLst/>
              <a:gdLst/>
              <a:ahLst/>
              <a:cxnLst/>
              <a:rect l="l" t="t" r="r" b="b"/>
              <a:pathLst>
                <a:path w="282575" h="282575">
                  <a:moveTo>
                    <a:pt x="141149" y="282299"/>
                  </a:moveTo>
                  <a:lnTo>
                    <a:pt x="96537" y="275103"/>
                  </a:lnTo>
                  <a:lnTo>
                    <a:pt x="57790" y="255064"/>
                  </a:lnTo>
                  <a:lnTo>
                    <a:pt x="27235" y="224508"/>
                  </a:lnTo>
                  <a:lnTo>
                    <a:pt x="7196" y="185762"/>
                  </a:lnTo>
                  <a:lnTo>
                    <a:pt x="0" y="141149"/>
                  </a:lnTo>
                  <a:lnTo>
                    <a:pt x="7196" y="96535"/>
                  </a:lnTo>
                  <a:lnTo>
                    <a:pt x="27235" y="57788"/>
                  </a:lnTo>
                  <a:lnTo>
                    <a:pt x="57790" y="27233"/>
                  </a:lnTo>
                  <a:lnTo>
                    <a:pt x="96537" y="7195"/>
                  </a:lnTo>
                  <a:lnTo>
                    <a:pt x="141149" y="0"/>
                  </a:lnTo>
                  <a:lnTo>
                    <a:pt x="168812" y="2737"/>
                  </a:lnTo>
                  <a:lnTo>
                    <a:pt x="219460" y="23714"/>
                  </a:lnTo>
                  <a:lnTo>
                    <a:pt x="258579" y="62841"/>
                  </a:lnTo>
                  <a:lnTo>
                    <a:pt x="279561" y="113488"/>
                  </a:lnTo>
                  <a:lnTo>
                    <a:pt x="282299" y="141149"/>
                  </a:lnTo>
                  <a:lnTo>
                    <a:pt x="275103" y="185762"/>
                  </a:lnTo>
                  <a:lnTo>
                    <a:pt x="255064" y="224508"/>
                  </a:lnTo>
                  <a:lnTo>
                    <a:pt x="224508" y="255064"/>
                  </a:lnTo>
                  <a:lnTo>
                    <a:pt x="185762" y="275103"/>
                  </a:lnTo>
                  <a:lnTo>
                    <a:pt x="141149" y="282299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8">
              <a:extLst>
                <a:ext uri="{FF2B5EF4-FFF2-40B4-BE49-F238E27FC236}">
                  <a16:creationId xmlns:a16="http://schemas.microsoft.com/office/drawing/2014/main" id="{95CDFB3F-2790-486E-A1DA-D4999B63D4EC}"/>
                </a:ext>
              </a:extLst>
            </p:cNvPr>
            <p:cNvSpPr/>
            <p:nvPr/>
          </p:nvSpPr>
          <p:spPr>
            <a:xfrm>
              <a:off x="1745146" y="2183095"/>
              <a:ext cx="1772285" cy="786130"/>
            </a:xfrm>
            <a:custGeom>
              <a:avLst/>
              <a:gdLst/>
              <a:ahLst/>
              <a:cxnLst/>
              <a:rect l="l" t="t" r="r" b="b"/>
              <a:pathLst>
                <a:path w="1772285" h="786130">
                  <a:moveTo>
                    <a:pt x="1489496" y="386699"/>
                  </a:moveTo>
                  <a:lnTo>
                    <a:pt x="1496693" y="342084"/>
                  </a:lnTo>
                  <a:lnTo>
                    <a:pt x="1516732" y="303338"/>
                  </a:lnTo>
                  <a:lnTo>
                    <a:pt x="1547287" y="272783"/>
                  </a:lnTo>
                  <a:lnTo>
                    <a:pt x="1586034" y="252745"/>
                  </a:lnTo>
                  <a:lnTo>
                    <a:pt x="1630646" y="245549"/>
                  </a:lnTo>
                  <a:lnTo>
                    <a:pt x="1684662" y="256293"/>
                  </a:lnTo>
                  <a:lnTo>
                    <a:pt x="1730446" y="286891"/>
                  </a:lnTo>
                  <a:lnTo>
                    <a:pt x="1761049" y="332687"/>
                  </a:lnTo>
                  <a:lnTo>
                    <a:pt x="1771796" y="386699"/>
                  </a:lnTo>
                  <a:lnTo>
                    <a:pt x="1764600" y="431311"/>
                  </a:lnTo>
                  <a:lnTo>
                    <a:pt x="1744561" y="470058"/>
                  </a:lnTo>
                  <a:lnTo>
                    <a:pt x="1714005" y="500613"/>
                  </a:lnTo>
                  <a:lnTo>
                    <a:pt x="1675259" y="520652"/>
                  </a:lnTo>
                  <a:lnTo>
                    <a:pt x="1630646" y="527848"/>
                  </a:lnTo>
                  <a:lnTo>
                    <a:pt x="1586034" y="520652"/>
                  </a:lnTo>
                  <a:lnTo>
                    <a:pt x="1547287" y="500613"/>
                  </a:lnTo>
                  <a:lnTo>
                    <a:pt x="1516732" y="470058"/>
                  </a:lnTo>
                  <a:lnTo>
                    <a:pt x="1496693" y="431311"/>
                  </a:lnTo>
                  <a:lnTo>
                    <a:pt x="1489496" y="386699"/>
                  </a:lnTo>
                  <a:close/>
                </a:path>
                <a:path w="1772285" h="786130">
                  <a:moveTo>
                    <a:pt x="0" y="785698"/>
                  </a:moveTo>
                  <a:lnTo>
                    <a:pt x="1489496" y="386699"/>
                  </a:lnTo>
                </a:path>
                <a:path w="1772285" h="786130">
                  <a:moveTo>
                    <a:pt x="19499" y="149399"/>
                  </a:moveTo>
                  <a:lnTo>
                    <a:pt x="1489496" y="386699"/>
                  </a:lnTo>
                </a:path>
                <a:path w="1772285" h="786130">
                  <a:moveTo>
                    <a:pt x="155699" y="0"/>
                  </a:moveTo>
                  <a:lnTo>
                    <a:pt x="1489496" y="386699"/>
                  </a:lnTo>
                </a:path>
                <a:path w="1772285" h="786130">
                  <a:moveTo>
                    <a:pt x="181799" y="636298"/>
                  </a:moveTo>
                  <a:lnTo>
                    <a:pt x="1489496" y="3866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4DA9409-2EDE-474A-9191-974874812BFC}"/>
              </a:ext>
            </a:extLst>
          </p:cNvPr>
          <p:cNvSpPr txBox="1"/>
          <p:nvPr/>
        </p:nvSpPr>
        <p:spPr>
          <a:xfrm>
            <a:off x="0" y="523873"/>
            <a:ext cx="121919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Convolution Layer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65E0C9-E02D-4C15-BC76-F33358E1ABE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Convolutional neural network (CNN)</a:t>
            </a:r>
            <a:endParaRPr lang="ko-KR" altLang="en-US" sz="2000" i="1" dirty="0"/>
          </a:p>
        </p:txBody>
      </p:sp>
      <p:grpSp>
        <p:nvGrpSpPr>
          <p:cNvPr id="6" name="object 2">
            <a:extLst>
              <a:ext uri="{FF2B5EF4-FFF2-40B4-BE49-F238E27FC236}">
                <a16:creationId xmlns:a16="http://schemas.microsoft.com/office/drawing/2014/main" id="{FA6E9168-C467-4A65-B083-3308F0A3E528}"/>
              </a:ext>
            </a:extLst>
          </p:cNvPr>
          <p:cNvGrpSpPr/>
          <p:nvPr/>
        </p:nvGrpSpPr>
        <p:grpSpPr>
          <a:xfrm>
            <a:off x="1688424" y="2581523"/>
            <a:ext cx="972167" cy="2758440"/>
            <a:chOff x="1066447" y="1425759"/>
            <a:chExt cx="972167" cy="2758440"/>
          </a:xfrm>
        </p:grpSpPr>
        <p:sp>
          <p:nvSpPr>
            <p:cNvPr id="8" name="object 3">
              <a:extLst>
                <a:ext uri="{FF2B5EF4-FFF2-40B4-BE49-F238E27FC236}">
                  <a16:creationId xmlns:a16="http://schemas.microsoft.com/office/drawing/2014/main" id="{5499EBD0-40DB-45AC-94E2-59B2D7027D17}"/>
                </a:ext>
              </a:extLst>
            </p:cNvPr>
            <p:cNvSpPr/>
            <p:nvPr/>
          </p:nvSpPr>
          <p:spPr>
            <a:xfrm>
              <a:off x="1066447" y="2168985"/>
              <a:ext cx="213360" cy="2014855"/>
            </a:xfrm>
            <a:custGeom>
              <a:avLst/>
              <a:gdLst/>
              <a:ahLst/>
              <a:cxnLst/>
              <a:rect l="l" t="t" r="r" b="b"/>
              <a:pathLst>
                <a:path w="213359" h="2014854">
                  <a:moveTo>
                    <a:pt x="213172" y="2014680"/>
                  </a:moveTo>
                  <a:lnTo>
                    <a:pt x="0" y="2014680"/>
                  </a:lnTo>
                  <a:lnTo>
                    <a:pt x="0" y="0"/>
                  </a:lnTo>
                  <a:lnTo>
                    <a:pt x="213172" y="0"/>
                  </a:lnTo>
                  <a:lnTo>
                    <a:pt x="213172" y="2014680"/>
                  </a:lnTo>
                  <a:close/>
                </a:path>
              </a:pathLst>
            </a:custGeom>
            <a:solidFill>
              <a:srgbClr val="F4CCCC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7146DD90-1EA7-43B0-8ED6-5C241D5B417B}"/>
                </a:ext>
              </a:extLst>
            </p:cNvPr>
            <p:cNvSpPr/>
            <p:nvPr/>
          </p:nvSpPr>
          <p:spPr>
            <a:xfrm>
              <a:off x="1295029" y="1425759"/>
              <a:ext cx="743585" cy="2758440"/>
            </a:xfrm>
            <a:custGeom>
              <a:avLst/>
              <a:gdLst/>
              <a:ahLst/>
              <a:cxnLst/>
              <a:rect l="l" t="t" r="r" b="b"/>
              <a:pathLst>
                <a:path w="743585" h="2758440">
                  <a:moveTo>
                    <a:pt x="0" y="2757906"/>
                  </a:moveTo>
                  <a:lnTo>
                    <a:pt x="0" y="743226"/>
                  </a:lnTo>
                  <a:lnTo>
                    <a:pt x="743226" y="0"/>
                  </a:lnTo>
                  <a:lnTo>
                    <a:pt x="743226" y="2014658"/>
                  </a:lnTo>
                  <a:lnTo>
                    <a:pt x="0" y="2757906"/>
                  </a:lnTo>
                  <a:close/>
                </a:path>
              </a:pathLst>
            </a:custGeom>
            <a:solidFill>
              <a:srgbClr val="C3A3A3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FCCAFFE4-E7C3-473B-BD95-D8AA35D36283}"/>
                </a:ext>
              </a:extLst>
            </p:cNvPr>
            <p:cNvSpPr/>
            <p:nvPr/>
          </p:nvSpPr>
          <p:spPr>
            <a:xfrm>
              <a:off x="1066447" y="1425759"/>
              <a:ext cx="956944" cy="743585"/>
            </a:xfrm>
            <a:custGeom>
              <a:avLst/>
              <a:gdLst/>
              <a:ahLst/>
              <a:cxnLst/>
              <a:rect l="l" t="t" r="r" b="b"/>
              <a:pathLst>
                <a:path w="956944" h="743585">
                  <a:moveTo>
                    <a:pt x="213172" y="743226"/>
                  </a:moveTo>
                  <a:lnTo>
                    <a:pt x="0" y="743226"/>
                  </a:lnTo>
                  <a:lnTo>
                    <a:pt x="743226" y="0"/>
                  </a:lnTo>
                  <a:lnTo>
                    <a:pt x="956398" y="0"/>
                  </a:lnTo>
                  <a:lnTo>
                    <a:pt x="213172" y="743226"/>
                  </a:lnTo>
                  <a:close/>
                </a:path>
              </a:pathLst>
            </a:custGeom>
            <a:solidFill>
              <a:srgbClr val="F6D6D6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7B783929-8279-43DD-B331-45F98247146B}"/>
                </a:ext>
              </a:extLst>
            </p:cNvPr>
            <p:cNvSpPr/>
            <p:nvPr/>
          </p:nvSpPr>
          <p:spPr>
            <a:xfrm>
              <a:off x="1066447" y="142575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4" h="2758440">
                  <a:moveTo>
                    <a:pt x="0" y="743226"/>
                  </a:moveTo>
                  <a:lnTo>
                    <a:pt x="743226" y="0"/>
                  </a:lnTo>
                  <a:lnTo>
                    <a:pt x="956398" y="0"/>
                  </a:lnTo>
                  <a:lnTo>
                    <a:pt x="956398" y="2014658"/>
                  </a:lnTo>
                  <a:lnTo>
                    <a:pt x="213172" y="2757906"/>
                  </a:lnTo>
                  <a:lnTo>
                    <a:pt x="0" y="2757906"/>
                  </a:lnTo>
                  <a:lnTo>
                    <a:pt x="0" y="743226"/>
                  </a:lnTo>
                  <a:close/>
                </a:path>
                <a:path w="956944" h="2758440">
                  <a:moveTo>
                    <a:pt x="0" y="743226"/>
                  </a:moveTo>
                  <a:lnTo>
                    <a:pt x="213172" y="743226"/>
                  </a:lnTo>
                  <a:lnTo>
                    <a:pt x="956398" y="0"/>
                  </a:lnTo>
                </a:path>
                <a:path w="956944" h="2758440">
                  <a:moveTo>
                    <a:pt x="213172" y="743226"/>
                  </a:moveTo>
                  <a:lnTo>
                    <a:pt x="213172" y="2757906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8">
            <a:extLst>
              <a:ext uri="{FF2B5EF4-FFF2-40B4-BE49-F238E27FC236}">
                <a16:creationId xmlns:a16="http://schemas.microsoft.com/office/drawing/2014/main" id="{E65BAF7E-5D4A-4578-A60F-0A51547BF6A9}"/>
              </a:ext>
            </a:extLst>
          </p:cNvPr>
          <p:cNvSpPr txBox="1"/>
          <p:nvPr/>
        </p:nvSpPr>
        <p:spPr>
          <a:xfrm>
            <a:off x="1703459" y="533702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222F8521-E46E-4F63-9B4B-A78910B38309}"/>
              </a:ext>
            </a:extLst>
          </p:cNvPr>
          <p:cNvSpPr txBox="1"/>
          <p:nvPr/>
        </p:nvSpPr>
        <p:spPr>
          <a:xfrm>
            <a:off x="2000400" y="4884787"/>
            <a:ext cx="597535" cy="350737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R="24765" algn="r">
              <a:lnSpc>
                <a:spcPct val="100000"/>
              </a:lnSpc>
              <a:spcBef>
                <a:spcPts val="575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96D142A-9BAC-49CF-9AD0-48B5F0A744D9}"/>
              </a:ext>
            </a:extLst>
          </p:cNvPr>
          <p:cNvGrpSpPr/>
          <p:nvPr/>
        </p:nvGrpSpPr>
        <p:grpSpPr>
          <a:xfrm>
            <a:off x="26077" y="6031617"/>
            <a:ext cx="4731587" cy="665692"/>
            <a:chOff x="26077" y="6031617"/>
            <a:chExt cx="4731587" cy="665692"/>
          </a:xfrm>
        </p:grpSpPr>
        <p:sp>
          <p:nvSpPr>
            <p:cNvPr id="34" name="object 16">
              <a:extLst>
                <a:ext uri="{FF2B5EF4-FFF2-40B4-BE49-F238E27FC236}">
                  <a16:creationId xmlns:a16="http://schemas.microsoft.com/office/drawing/2014/main" id="{B09127F9-63E4-4E54-B72F-8CBC71F320AB}"/>
                </a:ext>
              </a:extLst>
            </p:cNvPr>
            <p:cNvSpPr txBox="1">
              <a:spLocks/>
            </p:cNvSpPr>
            <p:nvPr/>
          </p:nvSpPr>
          <p:spPr>
            <a:xfrm>
              <a:off x="3048689" y="6388064"/>
              <a:ext cx="1590040" cy="3092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310"/>
                </a:lnSpc>
              </a:pPr>
              <a:r>
                <a:rPr lang="en-US" spc="-5" dirty="0"/>
                <a:t>April 18,</a:t>
              </a:r>
              <a:r>
                <a:rPr lang="en-US" spc="-90" dirty="0"/>
                <a:t> </a:t>
              </a:r>
              <a:r>
                <a:rPr lang="en-US" spc="-5" dirty="0"/>
                <a:t>2017</a:t>
              </a:r>
            </a:p>
          </p:txBody>
        </p:sp>
        <p:sp>
          <p:nvSpPr>
            <p:cNvPr id="35" name="object 17">
              <a:extLst>
                <a:ext uri="{FF2B5EF4-FFF2-40B4-BE49-F238E27FC236}">
                  <a16:creationId xmlns:a16="http://schemas.microsoft.com/office/drawing/2014/main" id="{F54BB7FC-B2AB-4275-858B-F6A1391E1DA0}"/>
                </a:ext>
              </a:extLst>
            </p:cNvPr>
            <p:cNvSpPr txBox="1">
              <a:spLocks/>
            </p:cNvSpPr>
            <p:nvPr/>
          </p:nvSpPr>
          <p:spPr>
            <a:xfrm>
              <a:off x="139593" y="6031617"/>
              <a:ext cx="4618071" cy="26930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090"/>
                </a:lnSpc>
              </a:pPr>
              <a:r>
                <a:rPr lang="en-US" spc="-5" dirty="0"/>
                <a:t>Fei-Fei Li </a:t>
              </a:r>
              <a:r>
                <a:rPr lang="en-US" dirty="0"/>
                <a:t>&amp; Justin Johnson &amp; </a:t>
              </a:r>
              <a:r>
                <a:rPr lang="en-US" spc="-5" dirty="0"/>
                <a:t>Serena</a:t>
              </a:r>
              <a:r>
                <a:rPr lang="en-US" spc="-125" dirty="0"/>
                <a:t> </a:t>
              </a:r>
              <a:r>
                <a:rPr lang="en-US" spc="-5" dirty="0"/>
                <a:t>Yeung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B24188-7E80-4E6A-8236-07D72279855E}"/>
                </a:ext>
              </a:extLst>
            </p:cNvPr>
            <p:cNvSpPr txBox="1"/>
            <p:nvPr/>
          </p:nvSpPr>
          <p:spPr>
            <a:xfrm>
              <a:off x="26077" y="6327977"/>
              <a:ext cx="4056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출처</a:t>
              </a:r>
              <a:r>
                <a:rPr lang="en-US" altLang="ko-KR" dirty="0"/>
                <a:t>: cs231n_2017_lecture5</a:t>
              </a:r>
              <a:endParaRPr lang="ko-KR" altLang="en-US" dirty="0"/>
            </a:p>
          </p:txBody>
        </p:sp>
      </p:grpSp>
      <p:sp>
        <p:nvSpPr>
          <p:cNvPr id="53" name="object 7">
            <a:extLst>
              <a:ext uri="{FF2B5EF4-FFF2-40B4-BE49-F238E27FC236}">
                <a16:creationId xmlns:a16="http://schemas.microsoft.com/office/drawing/2014/main" id="{787E73A2-F868-46C8-91C9-4A3DE88653C2}"/>
              </a:ext>
            </a:extLst>
          </p:cNvPr>
          <p:cNvSpPr txBox="1"/>
          <p:nvPr/>
        </p:nvSpPr>
        <p:spPr>
          <a:xfrm>
            <a:off x="2721103" y="3553901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15F56D6-52E9-4FDC-8A8E-5B637C86F733}"/>
              </a:ext>
            </a:extLst>
          </p:cNvPr>
          <p:cNvSpPr txBox="1"/>
          <p:nvPr/>
        </p:nvSpPr>
        <p:spPr>
          <a:xfrm>
            <a:off x="4331695" y="2948413"/>
            <a:ext cx="3528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One</a:t>
            </a:r>
            <a:r>
              <a:rPr lang="ko-KR" altLang="en-US" sz="2000" dirty="0"/>
              <a:t> </a:t>
            </a:r>
            <a:r>
              <a:rPr lang="en-US" altLang="ko-KR" sz="2000" dirty="0"/>
              <a:t>number</a:t>
            </a:r>
            <a:r>
              <a:rPr lang="ko-KR" altLang="en-US" sz="2000" dirty="0"/>
              <a:t> </a:t>
            </a:r>
            <a:r>
              <a:rPr lang="en-US" altLang="ko-KR" sz="2000" b="1" dirty="0"/>
              <a:t>=</a:t>
            </a:r>
            <a:r>
              <a:rPr lang="ko-KR" altLang="en-US" sz="2000" b="1" dirty="0"/>
              <a:t> </a:t>
            </a:r>
            <a:r>
              <a:rPr lang="en-US" altLang="ko-KR" sz="2000" b="1" dirty="0" err="1"/>
              <a:t>ReLU</a:t>
            </a:r>
            <a:r>
              <a:rPr lang="en-US" altLang="ko-KR" sz="2000" b="1" dirty="0"/>
              <a:t>(</a:t>
            </a:r>
            <a:r>
              <a:rPr lang="en-US" altLang="ko-KR" sz="2000" b="1" dirty="0" err="1"/>
              <a:t>Wx+</a:t>
            </a:r>
            <a:r>
              <a:rPr lang="en-US" altLang="ko-KR" sz="2000" dirty="0" err="1"/>
              <a:t>b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BF7C38E-70FD-436D-A353-07BD09A87028}"/>
              </a:ext>
            </a:extLst>
          </p:cNvPr>
          <p:cNvSpPr txBox="1"/>
          <p:nvPr/>
        </p:nvSpPr>
        <p:spPr>
          <a:xfrm>
            <a:off x="280611" y="1141010"/>
            <a:ext cx="732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Overview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140832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object 2">
            <a:extLst>
              <a:ext uri="{FF2B5EF4-FFF2-40B4-BE49-F238E27FC236}">
                <a16:creationId xmlns:a16="http://schemas.microsoft.com/office/drawing/2014/main" id="{FF78F11E-1CE3-4F9E-92EB-99740A1EA3F0}"/>
              </a:ext>
            </a:extLst>
          </p:cNvPr>
          <p:cNvGrpSpPr/>
          <p:nvPr/>
        </p:nvGrpSpPr>
        <p:grpSpPr>
          <a:xfrm>
            <a:off x="1901784" y="3532893"/>
            <a:ext cx="1898014" cy="833119"/>
            <a:chOff x="1628871" y="2153320"/>
            <a:chExt cx="1898014" cy="833119"/>
          </a:xfrm>
        </p:grpSpPr>
        <p:sp>
          <p:nvSpPr>
            <p:cNvPr id="38" name="object 3">
              <a:extLst>
                <a:ext uri="{FF2B5EF4-FFF2-40B4-BE49-F238E27FC236}">
                  <a16:creationId xmlns:a16="http://schemas.microsoft.com/office/drawing/2014/main" id="{A98283A5-CBB5-43B4-AF08-8204E7246369}"/>
                </a:ext>
              </a:extLst>
            </p:cNvPr>
            <p:cNvSpPr/>
            <p:nvPr/>
          </p:nvSpPr>
          <p:spPr>
            <a:xfrm>
              <a:off x="1638396" y="2313542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80" h="663575">
                  <a:moveTo>
                    <a:pt x="131602" y="663201"/>
                  </a:moveTo>
                  <a:lnTo>
                    <a:pt x="0" y="663201"/>
                  </a:lnTo>
                  <a:lnTo>
                    <a:pt x="0" y="0"/>
                  </a:lnTo>
                  <a:lnTo>
                    <a:pt x="131602" y="0"/>
                  </a:lnTo>
                  <a:lnTo>
                    <a:pt x="131602" y="663201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4">
              <a:extLst>
                <a:ext uri="{FF2B5EF4-FFF2-40B4-BE49-F238E27FC236}">
                  <a16:creationId xmlns:a16="http://schemas.microsoft.com/office/drawing/2014/main" id="{82BFDB0D-0F73-4072-991F-F141C45F0141}"/>
                </a:ext>
              </a:extLst>
            </p:cNvPr>
            <p:cNvSpPr/>
            <p:nvPr/>
          </p:nvSpPr>
          <p:spPr>
            <a:xfrm>
              <a:off x="1769998" y="2162845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30" h="814069">
                  <a:moveTo>
                    <a:pt x="0" y="813898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150697" y="663198"/>
                  </a:lnTo>
                  <a:lnTo>
                    <a:pt x="0" y="813898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5">
              <a:extLst>
                <a:ext uri="{FF2B5EF4-FFF2-40B4-BE49-F238E27FC236}">
                  <a16:creationId xmlns:a16="http://schemas.microsoft.com/office/drawing/2014/main" id="{59A8D732-08F4-4329-93D9-D49AD2FCA961}"/>
                </a:ext>
              </a:extLst>
            </p:cNvPr>
            <p:cNvSpPr/>
            <p:nvPr/>
          </p:nvSpPr>
          <p:spPr>
            <a:xfrm>
              <a:off x="1638396" y="2162845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30">
                  <a:moveTo>
                    <a:pt x="131602" y="150697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282299" y="0"/>
                  </a:lnTo>
                  <a:lnTo>
                    <a:pt x="131602" y="150697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6">
              <a:extLst>
                <a:ext uri="{FF2B5EF4-FFF2-40B4-BE49-F238E27FC236}">
                  <a16:creationId xmlns:a16="http://schemas.microsoft.com/office/drawing/2014/main" id="{E69F1761-4B16-4472-8600-64D4963F68C8}"/>
                </a:ext>
              </a:extLst>
            </p:cNvPr>
            <p:cNvSpPr/>
            <p:nvPr/>
          </p:nvSpPr>
          <p:spPr>
            <a:xfrm>
              <a:off x="1638396" y="2162845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69">
                  <a:moveTo>
                    <a:pt x="0" y="150697"/>
                  </a:moveTo>
                  <a:lnTo>
                    <a:pt x="150697" y="0"/>
                  </a:lnTo>
                  <a:lnTo>
                    <a:pt x="282299" y="0"/>
                  </a:lnTo>
                  <a:lnTo>
                    <a:pt x="282299" y="663198"/>
                  </a:lnTo>
                  <a:lnTo>
                    <a:pt x="131602" y="813898"/>
                  </a:lnTo>
                  <a:lnTo>
                    <a:pt x="0" y="813898"/>
                  </a:lnTo>
                  <a:lnTo>
                    <a:pt x="0" y="150697"/>
                  </a:lnTo>
                  <a:close/>
                </a:path>
                <a:path w="282575" h="814069">
                  <a:moveTo>
                    <a:pt x="0" y="150697"/>
                  </a:moveTo>
                  <a:lnTo>
                    <a:pt x="131602" y="150697"/>
                  </a:lnTo>
                  <a:lnTo>
                    <a:pt x="282299" y="0"/>
                  </a:lnTo>
                </a:path>
                <a:path w="282575" h="814069">
                  <a:moveTo>
                    <a:pt x="131602" y="150697"/>
                  </a:moveTo>
                  <a:lnTo>
                    <a:pt x="131602" y="813898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7">
              <a:extLst>
                <a:ext uri="{FF2B5EF4-FFF2-40B4-BE49-F238E27FC236}">
                  <a16:creationId xmlns:a16="http://schemas.microsoft.com/office/drawing/2014/main" id="{6A6C0380-96A6-4CD6-B297-2CCB7BCE060E}"/>
                </a:ext>
              </a:extLst>
            </p:cNvPr>
            <p:cNvSpPr/>
            <p:nvPr/>
          </p:nvSpPr>
          <p:spPr>
            <a:xfrm>
              <a:off x="3234643" y="2428645"/>
              <a:ext cx="282575" cy="282575"/>
            </a:xfrm>
            <a:custGeom>
              <a:avLst/>
              <a:gdLst/>
              <a:ahLst/>
              <a:cxnLst/>
              <a:rect l="l" t="t" r="r" b="b"/>
              <a:pathLst>
                <a:path w="282575" h="282575">
                  <a:moveTo>
                    <a:pt x="141149" y="282299"/>
                  </a:moveTo>
                  <a:lnTo>
                    <a:pt x="96537" y="275103"/>
                  </a:lnTo>
                  <a:lnTo>
                    <a:pt x="57790" y="255064"/>
                  </a:lnTo>
                  <a:lnTo>
                    <a:pt x="27235" y="224508"/>
                  </a:lnTo>
                  <a:lnTo>
                    <a:pt x="7196" y="185762"/>
                  </a:lnTo>
                  <a:lnTo>
                    <a:pt x="0" y="141149"/>
                  </a:lnTo>
                  <a:lnTo>
                    <a:pt x="7196" y="96535"/>
                  </a:lnTo>
                  <a:lnTo>
                    <a:pt x="27235" y="57788"/>
                  </a:lnTo>
                  <a:lnTo>
                    <a:pt x="57790" y="27233"/>
                  </a:lnTo>
                  <a:lnTo>
                    <a:pt x="96537" y="7195"/>
                  </a:lnTo>
                  <a:lnTo>
                    <a:pt x="141149" y="0"/>
                  </a:lnTo>
                  <a:lnTo>
                    <a:pt x="168812" y="2737"/>
                  </a:lnTo>
                  <a:lnTo>
                    <a:pt x="219460" y="23714"/>
                  </a:lnTo>
                  <a:lnTo>
                    <a:pt x="258579" y="62841"/>
                  </a:lnTo>
                  <a:lnTo>
                    <a:pt x="279561" y="113488"/>
                  </a:lnTo>
                  <a:lnTo>
                    <a:pt x="282299" y="141149"/>
                  </a:lnTo>
                  <a:lnTo>
                    <a:pt x="275103" y="185762"/>
                  </a:lnTo>
                  <a:lnTo>
                    <a:pt x="255064" y="224508"/>
                  </a:lnTo>
                  <a:lnTo>
                    <a:pt x="224508" y="255064"/>
                  </a:lnTo>
                  <a:lnTo>
                    <a:pt x="185762" y="275103"/>
                  </a:lnTo>
                  <a:lnTo>
                    <a:pt x="141149" y="282299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8">
              <a:extLst>
                <a:ext uri="{FF2B5EF4-FFF2-40B4-BE49-F238E27FC236}">
                  <a16:creationId xmlns:a16="http://schemas.microsoft.com/office/drawing/2014/main" id="{95CDFB3F-2790-486E-A1DA-D4999B63D4EC}"/>
                </a:ext>
              </a:extLst>
            </p:cNvPr>
            <p:cNvSpPr/>
            <p:nvPr/>
          </p:nvSpPr>
          <p:spPr>
            <a:xfrm>
              <a:off x="1745146" y="2183095"/>
              <a:ext cx="1772285" cy="786130"/>
            </a:xfrm>
            <a:custGeom>
              <a:avLst/>
              <a:gdLst/>
              <a:ahLst/>
              <a:cxnLst/>
              <a:rect l="l" t="t" r="r" b="b"/>
              <a:pathLst>
                <a:path w="1772285" h="786130">
                  <a:moveTo>
                    <a:pt x="1489496" y="386699"/>
                  </a:moveTo>
                  <a:lnTo>
                    <a:pt x="1496693" y="342084"/>
                  </a:lnTo>
                  <a:lnTo>
                    <a:pt x="1516732" y="303338"/>
                  </a:lnTo>
                  <a:lnTo>
                    <a:pt x="1547287" y="272783"/>
                  </a:lnTo>
                  <a:lnTo>
                    <a:pt x="1586034" y="252745"/>
                  </a:lnTo>
                  <a:lnTo>
                    <a:pt x="1630646" y="245549"/>
                  </a:lnTo>
                  <a:lnTo>
                    <a:pt x="1684662" y="256293"/>
                  </a:lnTo>
                  <a:lnTo>
                    <a:pt x="1730446" y="286891"/>
                  </a:lnTo>
                  <a:lnTo>
                    <a:pt x="1761049" y="332687"/>
                  </a:lnTo>
                  <a:lnTo>
                    <a:pt x="1771796" y="386699"/>
                  </a:lnTo>
                  <a:lnTo>
                    <a:pt x="1764600" y="431311"/>
                  </a:lnTo>
                  <a:lnTo>
                    <a:pt x="1744561" y="470058"/>
                  </a:lnTo>
                  <a:lnTo>
                    <a:pt x="1714005" y="500613"/>
                  </a:lnTo>
                  <a:lnTo>
                    <a:pt x="1675259" y="520652"/>
                  </a:lnTo>
                  <a:lnTo>
                    <a:pt x="1630646" y="527848"/>
                  </a:lnTo>
                  <a:lnTo>
                    <a:pt x="1586034" y="520652"/>
                  </a:lnTo>
                  <a:lnTo>
                    <a:pt x="1547287" y="500613"/>
                  </a:lnTo>
                  <a:lnTo>
                    <a:pt x="1516732" y="470058"/>
                  </a:lnTo>
                  <a:lnTo>
                    <a:pt x="1496693" y="431311"/>
                  </a:lnTo>
                  <a:lnTo>
                    <a:pt x="1489496" y="386699"/>
                  </a:lnTo>
                  <a:close/>
                </a:path>
                <a:path w="1772285" h="786130">
                  <a:moveTo>
                    <a:pt x="0" y="785698"/>
                  </a:moveTo>
                  <a:lnTo>
                    <a:pt x="1489496" y="386699"/>
                  </a:lnTo>
                </a:path>
                <a:path w="1772285" h="786130">
                  <a:moveTo>
                    <a:pt x="19499" y="149399"/>
                  </a:moveTo>
                  <a:lnTo>
                    <a:pt x="1489496" y="386699"/>
                  </a:lnTo>
                </a:path>
                <a:path w="1772285" h="786130">
                  <a:moveTo>
                    <a:pt x="155699" y="0"/>
                  </a:moveTo>
                  <a:lnTo>
                    <a:pt x="1489496" y="386699"/>
                  </a:lnTo>
                </a:path>
                <a:path w="1772285" h="786130">
                  <a:moveTo>
                    <a:pt x="181799" y="636298"/>
                  </a:moveTo>
                  <a:lnTo>
                    <a:pt x="1489496" y="3866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4DA9409-2EDE-474A-9191-974874812BFC}"/>
              </a:ext>
            </a:extLst>
          </p:cNvPr>
          <p:cNvSpPr txBox="1"/>
          <p:nvPr/>
        </p:nvSpPr>
        <p:spPr>
          <a:xfrm>
            <a:off x="0" y="523873"/>
            <a:ext cx="121919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Convolution Layer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65E0C9-E02D-4C15-BC76-F33358E1ABE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Convolutional neural network (CNN)</a:t>
            </a:r>
            <a:endParaRPr lang="ko-KR" altLang="en-US" sz="2000" i="1" dirty="0"/>
          </a:p>
        </p:txBody>
      </p:sp>
      <p:grpSp>
        <p:nvGrpSpPr>
          <p:cNvPr id="6" name="object 2">
            <a:extLst>
              <a:ext uri="{FF2B5EF4-FFF2-40B4-BE49-F238E27FC236}">
                <a16:creationId xmlns:a16="http://schemas.microsoft.com/office/drawing/2014/main" id="{FA6E9168-C467-4A65-B083-3308F0A3E528}"/>
              </a:ext>
            </a:extLst>
          </p:cNvPr>
          <p:cNvGrpSpPr/>
          <p:nvPr/>
        </p:nvGrpSpPr>
        <p:grpSpPr>
          <a:xfrm>
            <a:off x="1688424" y="2581523"/>
            <a:ext cx="972167" cy="2758440"/>
            <a:chOff x="1066447" y="1425759"/>
            <a:chExt cx="972167" cy="2758440"/>
          </a:xfrm>
        </p:grpSpPr>
        <p:sp>
          <p:nvSpPr>
            <p:cNvPr id="8" name="object 3">
              <a:extLst>
                <a:ext uri="{FF2B5EF4-FFF2-40B4-BE49-F238E27FC236}">
                  <a16:creationId xmlns:a16="http://schemas.microsoft.com/office/drawing/2014/main" id="{5499EBD0-40DB-45AC-94E2-59B2D7027D17}"/>
                </a:ext>
              </a:extLst>
            </p:cNvPr>
            <p:cNvSpPr/>
            <p:nvPr/>
          </p:nvSpPr>
          <p:spPr>
            <a:xfrm>
              <a:off x="1066447" y="2168985"/>
              <a:ext cx="213360" cy="2014855"/>
            </a:xfrm>
            <a:custGeom>
              <a:avLst/>
              <a:gdLst/>
              <a:ahLst/>
              <a:cxnLst/>
              <a:rect l="l" t="t" r="r" b="b"/>
              <a:pathLst>
                <a:path w="213359" h="2014854">
                  <a:moveTo>
                    <a:pt x="213172" y="2014680"/>
                  </a:moveTo>
                  <a:lnTo>
                    <a:pt x="0" y="2014680"/>
                  </a:lnTo>
                  <a:lnTo>
                    <a:pt x="0" y="0"/>
                  </a:lnTo>
                  <a:lnTo>
                    <a:pt x="213172" y="0"/>
                  </a:lnTo>
                  <a:lnTo>
                    <a:pt x="213172" y="2014680"/>
                  </a:lnTo>
                  <a:close/>
                </a:path>
              </a:pathLst>
            </a:custGeom>
            <a:solidFill>
              <a:srgbClr val="F4CCCC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7146DD90-1EA7-43B0-8ED6-5C241D5B417B}"/>
                </a:ext>
              </a:extLst>
            </p:cNvPr>
            <p:cNvSpPr/>
            <p:nvPr/>
          </p:nvSpPr>
          <p:spPr>
            <a:xfrm>
              <a:off x="1295029" y="1425759"/>
              <a:ext cx="743585" cy="2758440"/>
            </a:xfrm>
            <a:custGeom>
              <a:avLst/>
              <a:gdLst/>
              <a:ahLst/>
              <a:cxnLst/>
              <a:rect l="l" t="t" r="r" b="b"/>
              <a:pathLst>
                <a:path w="743585" h="2758440">
                  <a:moveTo>
                    <a:pt x="0" y="2757906"/>
                  </a:moveTo>
                  <a:lnTo>
                    <a:pt x="0" y="743226"/>
                  </a:lnTo>
                  <a:lnTo>
                    <a:pt x="743226" y="0"/>
                  </a:lnTo>
                  <a:lnTo>
                    <a:pt x="743226" y="2014658"/>
                  </a:lnTo>
                  <a:lnTo>
                    <a:pt x="0" y="2757906"/>
                  </a:lnTo>
                  <a:close/>
                </a:path>
              </a:pathLst>
            </a:custGeom>
            <a:solidFill>
              <a:srgbClr val="C3A3A3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FCCAFFE4-E7C3-473B-BD95-D8AA35D36283}"/>
                </a:ext>
              </a:extLst>
            </p:cNvPr>
            <p:cNvSpPr/>
            <p:nvPr/>
          </p:nvSpPr>
          <p:spPr>
            <a:xfrm>
              <a:off x="1066447" y="1425759"/>
              <a:ext cx="956944" cy="743585"/>
            </a:xfrm>
            <a:custGeom>
              <a:avLst/>
              <a:gdLst/>
              <a:ahLst/>
              <a:cxnLst/>
              <a:rect l="l" t="t" r="r" b="b"/>
              <a:pathLst>
                <a:path w="956944" h="743585">
                  <a:moveTo>
                    <a:pt x="213172" y="743226"/>
                  </a:moveTo>
                  <a:lnTo>
                    <a:pt x="0" y="743226"/>
                  </a:lnTo>
                  <a:lnTo>
                    <a:pt x="743226" y="0"/>
                  </a:lnTo>
                  <a:lnTo>
                    <a:pt x="956398" y="0"/>
                  </a:lnTo>
                  <a:lnTo>
                    <a:pt x="213172" y="743226"/>
                  </a:lnTo>
                  <a:close/>
                </a:path>
              </a:pathLst>
            </a:custGeom>
            <a:solidFill>
              <a:srgbClr val="F6D6D6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7B783929-8279-43DD-B331-45F98247146B}"/>
                </a:ext>
              </a:extLst>
            </p:cNvPr>
            <p:cNvSpPr/>
            <p:nvPr/>
          </p:nvSpPr>
          <p:spPr>
            <a:xfrm>
              <a:off x="1066447" y="142575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4" h="2758440">
                  <a:moveTo>
                    <a:pt x="0" y="743226"/>
                  </a:moveTo>
                  <a:lnTo>
                    <a:pt x="743226" y="0"/>
                  </a:lnTo>
                  <a:lnTo>
                    <a:pt x="956398" y="0"/>
                  </a:lnTo>
                  <a:lnTo>
                    <a:pt x="956398" y="2014658"/>
                  </a:lnTo>
                  <a:lnTo>
                    <a:pt x="213172" y="2757906"/>
                  </a:lnTo>
                  <a:lnTo>
                    <a:pt x="0" y="2757906"/>
                  </a:lnTo>
                  <a:lnTo>
                    <a:pt x="0" y="743226"/>
                  </a:lnTo>
                  <a:close/>
                </a:path>
                <a:path w="956944" h="2758440">
                  <a:moveTo>
                    <a:pt x="0" y="743226"/>
                  </a:moveTo>
                  <a:lnTo>
                    <a:pt x="213172" y="743226"/>
                  </a:lnTo>
                  <a:lnTo>
                    <a:pt x="956398" y="0"/>
                  </a:lnTo>
                </a:path>
                <a:path w="956944" h="2758440">
                  <a:moveTo>
                    <a:pt x="213172" y="743226"/>
                  </a:moveTo>
                  <a:lnTo>
                    <a:pt x="213172" y="2757906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8">
            <a:extLst>
              <a:ext uri="{FF2B5EF4-FFF2-40B4-BE49-F238E27FC236}">
                <a16:creationId xmlns:a16="http://schemas.microsoft.com/office/drawing/2014/main" id="{E65BAF7E-5D4A-4578-A60F-0A51547BF6A9}"/>
              </a:ext>
            </a:extLst>
          </p:cNvPr>
          <p:cNvSpPr txBox="1"/>
          <p:nvPr/>
        </p:nvSpPr>
        <p:spPr>
          <a:xfrm>
            <a:off x="1703459" y="533702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222F8521-E46E-4F63-9B4B-A78910B38309}"/>
              </a:ext>
            </a:extLst>
          </p:cNvPr>
          <p:cNvSpPr txBox="1"/>
          <p:nvPr/>
        </p:nvSpPr>
        <p:spPr>
          <a:xfrm>
            <a:off x="2000400" y="4884787"/>
            <a:ext cx="597535" cy="350737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R="24765" algn="r">
              <a:lnSpc>
                <a:spcPct val="100000"/>
              </a:lnSpc>
              <a:spcBef>
                <a:spcPts val="575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96D142A-9BAC-49CF-9AD0-48B5F0A744D9}"/>
              </a:ext>
            </a:extLst>
          </p:cNvPr>
          <p:cNvGrpSpPr/>
          <p:nvPr/>
        </p:nvGrpSpPr>
        <p:grpSpPr>
          <a:xfrm>
            <a:off x="26077" y="6031617"/>
            <a:ext cx="4731587" cy="665692"/>
            <a:chOff x="26077" y="6031617"/>
            <a:chExt cx="4731587" cy="665692"/>
          </a:xfrm>
        </p:grpSpPr>
        <p:sp>
          <p:nvSpPr>
            <p:cNvPr id="34" name="object 16">
              <a:extLst>
                <a:ext uri="{FF2B5EF4-FFF2-40B4-BE49-F238E27FC236}">
                  <a16:creationId xmlns:a16="http://schemas.microsoft.com/office/drawing/2014/main" id="{B09127F9-63E4-4E54-B72F-8CBC71F320AB}"/>
                </a:ext>
              </a:extLst>
            </p:cNvPr>
            <p:cNvSpPr txBox="1">
              <a:spLocks/>
            </p:cNvSpPr>
            <p:nvPr/>
          </p:nvSpPr>
          <p:spPr>
            <a:xfrm>
              <a:off x="3048689" y="6388064"/>
              <a:ext cx="1590040" cy="3092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310"/>
                </a:lnSpc>
              </a:pPr>
              <a:r>
                <a:rPr lang="en-US" spc="-5" dirty="0"/>
                <a:t>April 18,</a:t>
              </a:r>
              <a:r>
                <a:rPr lang="en-US" spc="-90" dirty="0"/>
                <a:t> </a:t>
              </a:r>
              <a:r>
                <a:rPr lang="en-US" spc="-5" dirty="0"/>
                <a:t>2017</a:t>
              </a:r>
            </a:p>
          </p:txBody>
        </p:sp>
        <p:sp>
          <p:nvSpPr>
            <p:cNvPr id="35" name="object 17">
              <a:extLst>
                <a:ext uri="{FF2B5EF4-FFF2-40B4-BE49-F238E27FC236}">
                  <a16:creationId xmlns:a16="http://schemas.microsoft.com/office/drawing/2014/main" id="{F54BB7FC-B2AB-4275-858B-F6A1391E1DA0}"/>
                </a:ext>
              </a:extLst>
            </p:cNvPr>
            <p:cNvSpPr txBox="1">
              <a:spLocks/>
            </p:cNvSpPr>
            <p:nvPr/>
          </p:nvSpPr>
          <p:spPr>
            <a:xfrm>
              <a:off x="139593" y="6031617"/>
              <a:ext cx="4618071" cy="26930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090"/>
                </a:lnSpc>
              </a:pPr>
              <a:r>
                <a:rPr lang="en-US" spc="-5" dirty="0"/>
                <a:t>Fei-Fei Li </a:t>
              </a:r>
              <a:r>
                <a:rPr lang="en-US" dirty="0"/>
                <a:t>&amp; Justin Johnson &amp; </a:t>
              </a:r>
              <a:r>
                <a:rPr lang="en-US" spc="-5" dirty="0"/>
                <a:t>Serena</a:t>
              </a:r>
              <a:r>
                <a:rPr lang="en-US" spc="-125" dirty="0"/>
                <a:t> </a:t>
              </a:r>
              <a:r>
                <a:rPr lang="en-US" spc="-5" dirty="0"/>
                <a:t>Yeung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B24188-7E80-4E6A-8236-07D72279855E}"/>
                </a:ext>
              </a:extLst>
            </p:cNvPr>
            <p:cNvSpPr txBox="1"/>
            <p:nvPr/>
          </p:nvSpPr>
          <p:spPr>
            <a:xfrm>
              <a:off x="26077" y="6327977"/>
              <a:ext cx="4056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출처</a:t>
              </a:r>
              <a:r>
                <a:rPr lang="en-US" altLang="ko-KR" dirty="0"/>
                <a:t>: cs231n_2017_lecture5</a:t>
              </a:r>
              <a:endParaRPr lang="ko-KR" altLang="en-US" dirty="0"/>
            </a:p>
          </p:txBody>
        </p:sp>
      </p:grpSp>
      <p:sp>
        <p:nvSpPr>
          <p:cNvPr id="23" name="object 7">
            <a:extLst>
              <a:ext uri="{FF2B5EF4-FFF2-40B4-BE49-F238E27FC236}">
                <a16:creationId xmlns:a16="http://schemas.microsoft.com/office/drawing/2014/main" id="{265F14E0-FC71-4B19-90DD-AB196EAFD72F}"/>
              </a:ext>
            </a:extLst>
          </p:cNvPr>
          <p:cNvSpPr txBox="1"/>
          <p:nvPr/>
        </p:nvSpPr>
        <p:spPr>
          <a:xfrm>
            <a:off x="2731014" y="3249420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B7357C-8D43-402B-AB3C-9234D6A44F89}"/>
              </a:ext>
            </a:extLst>
          </p:cNvPr>
          <p:cNvSpPr txBox="1"/>
          <p:nvPr/>
        </p:nvSpPr>
        <p:spPr>
          <a:xfrm>
            <a:off x="3843709" y="3760688"/>
            <a:ext cx="3528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One</a:t>
            </a:r>
            <a:r>
              <a:rPr lang="ko-KR" altLang="en-US" sz="2000" dirty="0"/>
              <a:t> </a:t>
            </a:r>
            <a:r>
              <a:rPr lang="en-US" altLang="ko-KR" sz="2000" dirty="0"/>
              <a:t>number</a:t>
            </a:r>
            <a:r>
              <a:rPr lang="ko-KR" altLang="en-US" sz="2000" dirty="0"/>
              <a:t> </a:t>
            </a:r>
            <a:r>
              <a:rPr lang="en-US" altLang="ko-KR" sz="2000" b="1" dirty="0"/>
              <a:t>=</a:t>
            </a:r>
            <a:r>
              <a:rPr lang="ko-KR" altLang="en-US" sz="2000" b="1" dirty="0"/>
              <a:t> </a:t>
            </a:r>
            <a:r>
              <a:rPr lang="en-US" altLang="ko-KR" sz="2000" b="1" dirty="0" err="1"/>
              <a:t>ReLU</a:t>
            </a:r>
            <a:r>
              <a:rPr lang="en-US" altLang="ko-KR" sz="2000" b="1" dirty="0"/>
              <a:t>(</a:t>
            </a:r>
            <a:r>
              <a:rPr lang="en-US" altLang="ko-KR" sz="2000" b="1" dirty="0" err="1"/>
              <a:t>Wx+</a:t>
            </a:r>
            <a:r>
              <a:rPr lang="en-US" altLang="ko-KR" sz="2000" dirty="0" err="1"/>
              <a:t>b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56E122-EFEA-47E2-BA9D-8B33D4C40F6F}"/>
              </a:ext>
            </a:extLst>
          </p:cNvPr>
          <p:cNvSpPr txBox="1"/>
          <p:nvPr/>
        </p:nvSpPr>
        <p:spPr>
          <a:xfrm>
            <a:off x="280611" y="1141010"/>
            <a:ext cx="732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Overview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5367151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object 2">
            <a:extLst>
              <a:ext uri="{FF2B5EF4-FFF2-40B4-BE49-F238E27FC236}">
                <a16:creationId xmlns:a16="http://schemas.microsoft.com/office/drawing/2014/main" id="{FF78F11E-1CE3-4F9E-92EB-99740A1EA3F0}"/>
              </a:ext>
            </a:extLst>
          </p:cNvPr>
          <p:cNvGrpSpPr/>
          <p:nvPr/>
        </p:nvGrpSpPr>
        <p:grpSpPr>
          <a:xfrm>
            <a:off x="2358984" y="3914508"/>
            <a:ext cx="1898014" cy="833119"/>
            <a:chOff x="1628871" y="2153320"/>
            <a:chExt cx="1898014" cy="833119"/>
          </a:xfrm>
        </p:grpSpPr>
        <p:sp>
          <p:nvSpPr>
            <p:cNvPr id="38" name="object 3">
              <a:extLst>
                <a:ext uri="{FF2B5EF4-FFF2-40B4-BE49-F238E27FC236}">
                  <a16:creationId xmlns:a16="http://schemas.microsoft.com/office/drawing/2014/main" id="{A98283A5-CBB5-43B4-AF08-8204E7246369}"/>
                </a:ext>
              </a:extLst>
            </p:cNvPr>
            <p:cNvSpPr/>
            <p:nvPr/>
          </p:nvSpPr>
          <p:spPr>
            <a:xfrm>
              <a:off x="1638396" y="2313542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80" h="663575">
                  <a:moveTo>
                    <a:pt x="131602" y="663201"/>
                  </a:moveTo>
                  <a:lnTo>
                    <a:pt x="0" y="663201"/>
                  </a:lnTo>
                  <a:lnTo>
                    <a:pt x="0" y="0"/>
                  </a:lnTo>
                  <a:lnTo>
                    <a:pt x="131602" y="0"/>
                  </a:lnTo>
                  <a:lnTo>
                    <a:pt x="131602" y="663201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4">
              <a:extLst>
                <a:ext uri="{FF2B5EF4-FFF2-40B4-BE49-F238E27FC236}">
                  <a16:creationId xmlns:a16="http://schemas.microsoft.com/office/drawing/2014/main" id="{82BFDB0D-0F73-4072-991F-F141C45F0141}"/>
                </a:ext>
              </a:extLst>
            </p:cNvPr>
            <p:cNvSpPr/>
            <p:nvPr/>
          </p:nvSpPr>
          <p:spPr>
            <a:xfrm>
              <a:off x="1769998" y="2162845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30" h="814069">
                  <a:moveTo>
                    <a:pt x="0" y="813898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150697" y="663198"/>
                  </a:lnTo>
                  <a:lnTo>
                    <a:pt x="0" y="813898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5">
              <a:extLst>
                <a:ext uri="{FF2B5EF4-FFF2-40B4-BE49-F238E27FC236}">
                  <a16:creationId xmlns:a16="http://schemas.microsoft.com/office/drawing/2014/main" id="{59A8D732-08F4-4329-93D9-D49AD2FCA961}"/>
                </a:ext>
              </a:extLst>
            </p:cNvPr>
            <p:cNvSpPr/>
            <p:nvPr/>
          </p:nvSpPr>
          <p:spPr>
            <a:xfrm>
              <a:off x="1638396" y="2162845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30">
                  <a:moveTo>
                    <a:pt x="131602" y="150697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282299" y="0"/>
                  </a:lnTo>
                  <a:lnTo>
                    <a:pt x="131602" y="150697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6">
              <a:extLst>
                <a:ext uri="{FF2B5EF4-FFF2-40B4-BE49-F238E27FC236}">
                  <a16:creationId xmlns:a16="http://schemas.microsoft.com/office/drawing/2014/main" id="{E69F1761-4B16-4472-8600-64D4963F68C8}"/>
                </a:ext>
              </a:extLst>
            </p:cNvPr>
            <p:cNvSpPr/>
            <p:nvPr/>
          </p:nvSpPr>
          <p:spPr>
            <a:xfrm>
              <a:off x="1638396" y="2162845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69">
                  <a:moveTo>
                    <a:pt x="0" y="150697"/>
                  </a:moveTo>
                  <a:lnTo>
                    <a:pt x="150697" y="0"/>
                  </a:lnTo>
                  <a:lnTo>
                    <a:pt x="282299" y="0"/>
                  </a:lnTo>
                  <a:lnTo>
                    <a:pt x="282299" y="663198"/>
                  </a:lnTo>
                  <a:lnTo>
                    <a:pt x="131602" y="813898"/>
                  </a:lnTo>
                  <a:lnTo>
                    <a:pt x="0" y="813898"/>
                  </a:lnTo>
                  <a:lnTo>
                    <a:pt x="0" y="150697"/>
                  </a:lnTo>
                  <a:close/>
                </a:path>
                <a:path w="282575" h="814069">
                  <a:moveTo>
                    <a:pt x="0" y="150697"/>
                  </a:moveTo>
                  <a:lnTo>
                    <a:pt x="131602" y="150697"/>
                  </a:lnTo>
                  <a:lnTo>
                    <a:pt x="282299" y="0"/>
                  </a:lnTo>
                </a:path>
                <a:path w="282575" h="814069">
                  <a:moveTo>
                    <a:pt x="131602" y="150697"/>
                  </a:moveTo>
                  <a:lnTo>
                    <a:pt x="131602" y="813898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7">
              <a:extLst>
                <a:ext uri="{FF2B5EF4-FFF2-40B4-BE49-F238E27FC236}">
                  <a16:creationId xmlns:a16="http://schemas.microsoft.com/office/drawing/2014/main" id="{6A6C0380-96A6-4CD6-B297-2CCB7BCE060E}"/>
                </a:ext>
              </a:extLst>
            </p:cNvPr>
            <p:cNvSpPr/>
            <p:nvPr/>
          </p:nvSpPr>
          <p:spPr>
            <a:xfrm>
              <a:off x="3234643" y="2428645"/>
              <a:ext cx="282575" cy="282575"/>
            </a:xfrm>
            <a:custGeom>
              <a:avLst/>
              <a:gdLst/>
              <a:ahLst/>
              <a:cxnLst/>
              <a:rect l="l" t="t" r="r" b="b"/>
              <a:pathLst>
                <a:path w="282575" h="282575">
                  <a:moveTo>
                    <a:pt x="141149" y="282299"/>
                  </a:moveTo>
                  <a:lnTo>
                    <a:pt x="96537" y="275103"/>
                  </a:lnTo>
                  <a:lnTo>
                    <a:pt x="57790" y="255064"/>
                  </a:lnTo>
                  <a:lnTo>
                    <a:pt x="27235" y="224508"/>
                  </a:lnTo>
                  <a:lnTo>
                    <a:pt x="7196" y="185762"/>
                  </a:lnTo>
                  <a:lnTo>
                    <a:pt x="0" y="141149"/>
                  </a:lnTo>
                  <a:lnTo>
                    <a:pt x="7196" y="96535"/>
                  </a:lnTo>
                  <a:lnTo>
                    <a:pt x="27235" y="57788"/>
                  </a:lnTo>
                  <a:lnTo>
                    <a:pt x="57790" y="27233"/>
                  </a:lnTo>
                  <a:lnTo>
                    <a:pt x="96537" y="7195"/>
                  </a:lnTo>
                  <a:lnTo>
                    <a:pt x="141149" y="0"/>
                  </a:lnTo>
                  <a:lnTo>
                    <a:pt x="168812" y="2737"/>
                  </a:lnTo>
                  <a:lnTo>
                    <a:pt x="219460" y="23714"/>
                  </a:lnTo>
                  <a:lnTo>
                    <a:pt x="258579" y="62841"/>
                  </a:lnTo>
                  <a:lnTo>
                    <a:pt x="279561" y="113488"/>
                  </a:lnTo>
                  <a:lnTo>
                    <a:pt x="282299" y="141149"/>
                  </a:lnTo>
                  <a:lnTo>
                    <a:pt x="275103" y="185762"/>
                  </a:lnTo>
                  <a:lnTo>
                    <a:pt x="255064" y="224508"/>
                  </a:lnTo>
                  <a:lnTo>
                    <a:pt x="224508" y="255064"/>
                  </a:lnTo>
                  <a:lnTo>
                    <a:pt x="185762" y="275103"/>
                  </a:lnTo>
                  <a:lnTo>
                    <a:pt x="141149" y="282299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8">
              <a:extLst>
                <a:ext uri="{FF2B5EF4-FFF2-40B4-BE49-F238E27FC236}">
                  <a16:creationId xmlns:a16="http://schemas.microsoft.com/office/drawing/2014/main" id="{95CDFB3F-2790-486E-A1DA-D4999B63D4EC}"/>
                </a:ext>
              </a:extLst>
            </p:cNvPr>
            <p:cNvSpPr/>
            <p:nvPr/>
          </p:nvSpPr>
          <p:spPr>
            <a:xfrm>
              <a:off x="1745146" y="2183095"/>
              <a:ext cx="1772285" cy="786130"/>
            </a:xfrm>
            <a:custGeom>
              <a:avLst/>
              <a:gdLst/>
              <a:ahLst/>
              <a:cxnLst/>
              <a:rect l="l" t="t" r="r" b="b"/>
              <a:pathLst>
                <a:path w="1772285" h="786130">
                  <a:moveTo>
                    <a:pt x="1489496" y="386699"/>
                  </a:moveTo>
                  <a:lnTo>
                    <a:pt x="1496693" y="342084"/>
                  </a:lnTo>
                  <a:lnTo>
                    <a:pt x="1516732" y="303338"/>
                  </a:lnTo>
                  <a:lnTo>
                    <a:pt x="1547287" y="272783"/>
                  </a:lnTo>
                  <a:lnTo>
                    <a:pt x="1586034" y="252745"/>
                  </a:lnTo>
                  <a:lnTo>
                    <a:pt x="1630646" y="245549"/>
                  </a:lnTo>
                  <a:lnTo>
                    <a:pt x="1684662" y="256293"/>
                  </a:lnTo>
                  <a:lnTo>
                    <a:pt x="1730446" y="286891"/>
                  </a:lnTo>
                  <a:lnTo>
                    <a:pt x="1761049" y="332687"/>
                  </a:lnTo>
                  <a:lnTo>
                    <a:pt x="1771796" y="386699"/>
                  </a:lnTo>
                  <a:lnTo>
                    <a:pt x="1764600" y="431311"/>
                  </a:lnTo>
                  <a:lnTo>
                    <a:pt x="1744561" y="470058"/>
                  </a:lnTo>
                  <a:lnTo>
                    <a:pt x="1714005" y="500613"/>
                  </a:lnTo>
                  <a:lnTo>
                    <a:pt x="1675259" y="520652"/>
                  </a:lnTo>
                  <a:lnTo>
                    <a:pt x="1630646" y="527848"/>
                  </a:lnTo>
                  <a:lnTo>
                    <a:pt x="1586034" y="520652"/>
                  </a:lnTo>
                  <a:lnTo>
                    <a:pt x="1547287" y="500613"/>
                  </a:lnTo>
                  <a:lnTo>
                    <a:pt x="1516732" y="470058"/>
                  </a:lnTo>
                  <a:lnTo>
                    <a:pt x="1496693" y="431311"/>
                  </a:lnTo>
                  <a:lnTo>
                    <a:pt x="1489496" y="386699"/>
                  </a:lnTo>
                  <a:close/>
                </a:path>
                <a:path w="1772285" h="786130">
                  <a:moveTo>
                    <a:pt x="0" y="785698"/>
                  </a:moveTo>
                  <a:lnTo>
                    <a:pt x="1489496" y="386699"/>
                  </a:lnTo>
                </a:path>
                <a:path w="1772285" h="786130">
                  <a:moveTo>
                    <a:pt x="19499" y="149399"/>
                  </a:moveTo>
                  <a:lnTo>
                    <a:pt x="1489496" y="386699"/>
                  </a:lnTo>
                </a:path>
                <a:path w="1772285" h="786130">
                  <a:moveTo>
                    <a:pt x="155699" y="0"/>
                  </a:moveTo>
                  <a:lnTo>
                    <a:pt x="1489496" y="386699"/>
                  </a:lnTo>
                </a:path>
                <a:path w="1772285" h="786130">
                  <a:moveTo>
                    <a:pt x="181799" y="636298"/>
                  </a:moveTo>
                  <a:lnTo>
                    <a:pt x="1489496" y="3866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4DA9409-2EDE-474A-9191-974874812BFC}"/>
              </a:ext>
            </a:extLst>
          </p:cNvPr>
          <p:cNvSpPr txBox="1"/>
          <p:nvPr/>
        </p:nvSpPr>
        <p:spPr>
          <a:xfrm>
            <a:off x="0" y="523873"/>
            <a:ext cx="121919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Convolution Layer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65E0C9-E02D-4C15-BC76-F33358E1ABE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Convolutional neural network (CNN)</a:t>
            </a:r>
            <a:endParaRPr lang="ko-KR" altLang="en-US" sz="2000" i="1" dirty="0"/>
          </a:p>
        </p:txBody>
      </p:sp>
      <p:grpSp>
        <p:nvGrpSpPr>
          <p:cNvPr id="6" name="object 2">
            <a:extLst>
              <a:ext uri="{FF2B5EF4-FFF2-40B4-BE49-F238E27FC236}">
                <a16:creationId xmlns:a16="http://schemas.microsoft.com/office/drawing/2014/main" id="{FA6E9168-C467-4A65-B083-3308F0A3E528}"/>
              </a:ext>
            </a:extLst>
          </p:cNvPr>
          <p:cNvGrpSpPr/>
          <p:nvPr/>
        </p:nvGrpSpPr>
        <p:grpSpPr>
          <a:xfrm>
            <a:off x="1688424" y="2581523"/>
            <a:ext cx="972167" cy="2758440"/>
            <a:chOff x="1066447" y="1425759"/>
            <a:chExt cx="972167" cy="2758440"/>
          </a:xfrm>
        </p:grpSpPr>
        <p:sp>
          <p:nvSpPr>
            <p:cNvPr id="8" name="object 3">
              <a:extLst>
                <a:ext uri="{FF2B5EF4-FFF2-40B4-BE49-F238E27FC236}">
                  <a16:creationId xmlns:a16="http://schemas.microsoft.com/office/drawing/2014/main" id="{5499EBD0-40DB-45AC-94E2-59B2D7027D17}"/>
                </a:ext>
              </a:extLst>
            </p:cNvPr>
            <p:cNvSpPr/>
            <p:nvPr/>
          </p:nvSpPr>
          <p:spPr>
            <a:xfrm>
              <a:off x="1066447" y="2168985"/>
              <a:ext cx="213360" cy="2014855"/>
            </a:xfrm>
            <a:custGeom>
              <a:avLst/>
              <a:gdLst/>
              <a:ahLst/>
              <a:cxnLst/>
              <a:rect l="l" t="t" r="r" b="b"/>
              <a:pathLst>
                <a:path w="213359" h="2014854">
                  <a:moveTo>
                    <a:pt x="213172" y="2014680"/>
                  </a:moveTo>
                  <a:lnTo>
                    <a:pt x="0" y="2014680"/>
                  </a:lnTo>
                  <a:lnTo>
                    <a:pt x="0" y="0"/>
                  </a:lnTo>
                  <a:lnTo>
                    <a:pt x="213172" y="0"/>
                  </a:lnTo>
                  <a:lnTo>
                    <a:pt x="213172" y="2014680"/>
                  </a:lnTo>
                  <a:close/>
                </a:path>
              </a:pathLst>
            </a:custGeom>
            <a:solidFill>
              <a:srgbClr val="F4CCCC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7146DD90-1EA7-43B0-8ED6-5C241D5B417B}"/>
                </a:ext>
              </a:extLst>
            </p:cNvPr>
            <p:cNvSpPr/>
            <p:nvPr/>
          </p:nvSpPr>
          <p:spPr>
            <a:xfrm>
              <a:off x="1295029" y="1425759"/>
              <a:ext cx="743585" cy="2758440"/>
            </a:xfrm>
            <a:custGeom>
              <a:avLst/>
              <a:gdLst/>
              <a:ahLst/>
              <a:cxnLst/>
              <a:rect l="l" t="t" r="r" b="b"/>
              <a:pathLst>
                <a:path w="743585" h="2758440">
                  <a:moveTo>
                    <a:pt x="0" y="2757906"/>
                  </a:moveTo>
                  <a:lnTo>
                    <a:pt x="0" y="743226"/>
                  </a:lnTo>
                  <a:lnTo>
                    <a:pt x="743226" y="0"/>
                  </a:lnTo>
                  <a:lnTo>
                    <a:pt x="743226" y="2014658"/>
                  </a:lnTo>
                  <a:lnTo>
                    <a:pt x="0" y="2757906"/>
                  </a:lnTo>
                  <a:close/>
                </a:path>
              </a:pathLst>
            </a:custGeom>
            <a:solidFill>
              <a:srgbClr val="C3A3A3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FCCAFFE4-E7C3-473B-BD95-D8AA35D36283}"/>
                </a:ext>
              </a:extLst>
            </p:cNvPr>
            <p:cNvSpPr/>
            <p:nvPr/>
          </p:nvSpPr>
          <p:spPr>
            <a:xfrm>
              <a:off x="1066447" y="1425759"/>
              <a:ext cx="956944" cy="743585"/>
            </a:xfrm>
            <a:custGeom>
              <a:avLst/>
              <a:gdLst/>
              <a:ahLst/>
              <a:cxnLst/>
              <a:rect l="l" t="t" r="r" b="b"/>
              <a:pathLst>
                <a:path w="956944" h="743585">
                  <a:moveTo>
                    <a:pt x="213172" y="743226"/>
                  </a:moveTo>
                  <a:lnTo>
                    <a:pt x="0" y="743226"/>
                  </a:lnTo>
                  <a:lnTo>
                    <a:pt x="743226" y="0"/>
                  </a:lnTo>
                  <a:lnTo>
                    <a:pt x="956398" y="0"/>
                  </a:lnTo>
                  <a:lnTo>
                    <a:pt x="213172" y="743226"/>
                  </a:lnTo>
                  <a:close/>
                </a:path>
              </a:pathLst>
            </a:custGeom>
            <a:solidFill>
              <a:srgbClr val="F6D6D6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7B783929-8279-43DD-B331-45F98247146B}"/>
                </a:ext>
              </a:extLst>
            </p:cNvPr>
            <p:cNvSpPr/>
            <p:nvPr/>
          </p:nvSpPr>
          <p:spPr>
            <a:xfrm>
              <a:off x="1066447" y="142575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4" h="2758440">
                  <a:moveTo>
                    <a:pt x="0" y="743226"/>
                  </a:moveTo>
                  <a:lnTo>
                    <a:pt x="743226" y="0"/>
                  </a:lnTo>
                  <a:lnTo>
                    <a:pt x="956398" y="0"/>
                  </a:lnTo>
                  <a:lnTo>
                    <a:pt x="956398" y="2014658"/>
                  </a:lnTo>
                  <a:lnTo>
                    <a:pt x="213172" y="2757906"/>
                  </a:lnTo>
                  <a:lnTo>
                    <a:pt x="0" y="2757906"/>
                  </a:lnTo>
                  <a:lnTo>
                    <a:pt x="0" y="743226"/>
                  </a:lnTo>
                  <a:close/>
                </a:path>
                <a:path w="956944" h="2758440">
                  <a:moveTo>
                    <a:pt x="0" y="743226"/>
                  </a:moveTo>
                  <a:lnTo>
                    <a:pt x="213172" y="743226"/>
                  </a:lnTo>
                  <a:lnTo>
                    <a:pt x="956398" y="0"/>
                  </a:lnTo>
                </a:path>
                <a:path w="956944" h="2758440">
                  <a:moveTo>
                    <a:pt x="213172" y="743226"/>
                  </a:moveTo>
                  <a:lnTo>
                    <a:pt x="213172" y="2757906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8">
            <a:extLst>
              <a:ext uri="{FF2B5EF4-FFF2-40B4-BE49-F238E27FC236}">
                <a16:creationId xmlns:a16="http://schemas.microsoft.com/office/drawing/2014/main" id="{E65BAF7E-5D4A-4578-A60F-0A51547BF6A9}"/>
              </a:ext>
            </a:extLst>
          </p:cNvPr>
          <p:cNvSpPr txBox="1"/>
          <p:nvPr/>
        </p:nvSpPr>
        <p:spPr>
          <a:xfrm>
            <a:off x="1703459" y="533702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222F8521-E46E-4F63-9B4B-A78910B38309}"/>
              </a:ext>
            </a:extLst>
          </p:cNvPr>
          <p:cNvSpPr txBox="1"/>
          <p:nvPr/>
        </p:nvSpPr>
        <p:spPr>
          <a:xfrm>
            <a:off x="2000400" y="4884787"/>
            <a:ext cx="597535" cy="350737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R="24765" algn="r">
              <a:lnSpc>
                <a:spcPct val="100000"/>
              </a:lnSpc>
              <a:spcBef>
                <a:spcPts val="575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96D142A-9BAC-49CF-9AD0-48B5F0A744D9}"/>
              </a:ext>
            </a:extLst>
          </p:cNvPr>
          <p:cNvGrpSpPr/>
          <p:nvPr/>
        </p:nvGrpSpPr>
        <p:grpSpPr>
          <a:xfrm>
            <a:off x="26077" y="6031617"/>
            <a:ext cx="4731587" cy="665692"/>
            <a:chOff x="26077" y="6031617"/>
            <a:chExt cx="4731587" cy="665692"/>
          </a:xfrm>
        </p:grpSpPr>
        <p:sp>
          <p:nvSpPr>
            <p:cNvPr id="34" name="object 16">
              <a:extLst>
                <a:ext uri="{FF2B5EF4-FFF2-40B4-BE49-F238E27FC236}">
                  <a16:creationId xmlns:a16="http://schemas.microsoft.com/office/drawing/2014/main" id="{B09127F9-63E4-4E54-B72F-8CBC71F320AB}"/>
                </a:ext>
              </a:extLst>
            </p:cNvPr>
            <p:cNvSpPr txBox="1">
              <a:spLocks/>
            </p:cNvSpPr>
            <p:nvPr/>
          </p:nvSpPr>
          <p:spPr>
            <a:xfrm>
              <a:off x="3048689" y="6388064"/>
              <a:ext cx="1590040" cy="3092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310"/>
                </a:lnSpc>
              </a:pPr>
              <a:r>
                <a:rPr lang="en-US" spc="-5" dirty="0"/>
                <a:t>April 18,</a:t>
              </a:r>
              <a:r>
                <a:rPr lang="en-US" spc="-90" dirty="0"/>
                <a:t> </a:t>
              </a:r>
              <a:r>
                <a:rPr lang="en-US" spc="-5" dirty="0"/>
                <a:t>2017</a:t>
              </a:r>
            </a:p>
          </p:txBody>
        </p:sp>
        <p:sp>
          <p:nvSpPr>
            <p:cNvPr id="35" name="object 17">
              <a:extLst>
                <a:ext uri="{FF2B5EF4-FFF2-40B4-BE49-F238E27FC236}">
                  <a16:creationId xmlns:a16="http://schemas.microsoft.com/office/drawing/2014/main" id="{F54BB7FC-B2AB-4275-858B-F6A1391E1DA0}"/>
                </a:ext>
              </a:extLst>
            </p:cNvPr>
            <p:cNvSpPr txBox="1">
              <a:spLocks/>
            </p:cNvSpPr>
            <p:nvPr/>
          </p:nvSpPr>
          <p:spPr>
            <a:xfrm>
              <a:off x="139593" y="6031617"/>
              <a:ext cx="4618071" cy="26930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090"/>
                </a:lnSpc>
              </a:pPr>
              <a:r>
                <a:rPr lang="en-US" spc="-5" dirty="0"/>
                <a:t>Fei-Fei Li </a:t>
              </a:r>
              <a:r>
                <a:rPr lang="en-US" dirty="0"/>
                <a:t>&amp; Justin Johnson &amp; </a:t>
              </a:r>
              <a:r>
                <a:rPr lang="en-US" spc="-5" dirty="0"/>
                <a:t>Serena</a:t>
              </a:r>
              <a:r>
                <a:rPr lang="en-US" spc="-125" dirty="0"/>
                <a:t> </a:t>
              </a:r>
              <a:r>
                <a:rPr lang="en-US" spc="-5" dirty="0"/>
                <a:t>Yeung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B24188-7E80-4E6A-8236-07D72279855E}"/>
                </a:ext>
              </a:extLst>
            </p:cNvPr>
            <p:cNvSpPr txBox="1"/>
            <p:nvPr/>
          </p:nvSpPr>
          <p:spPr>
            <a:xfrm>
              <a:off x="26077" y="6327977"/>
              <a:ext cx="4056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출처</a:t>
              </a:r>
              <a:r>
                <a:rPr lang="en-US" altLang="ko-KR" dirty="0"/>
                <a:t>: cs231n_2017_lecture5</a:t>
              </a:r>
              <a:endParaRPr lang="ko-KR" altLang="en-US" dirty="0"/>
            </a:p>
          </p:txBody>
        </p:sp>
      </p:grpSp>
      <p:sp>
        <p:nvSpPr>
          <p:cNvPr id="23" name="object 7">
            <a:extLst>
              <a:ext uri="{FF2B5EF4-FFF2-40B4-BE49-F238E27FC236}">
                <a16:creationId xmlns:a16="http://schemas.microsoft.com/office/drawing/2014/main" id="{265F14E0-FC71-4B19-90DD-AB196EAFD72F}"/>
              </a:ext>
            </a:extLst>
          </p:cNvPr>
          <p:cNvSpPr txBox="1"/>
          <p:nvPr/>
        </p:nvSpPr>
        <p:spPr>
          <a:xfrm>
            <a:off x="2731014" y="3249420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26A714-93F9-4E58-A19B-EEFF0C1545AD}"/>
              </a:ext>
            </a:extLst>
          </p:cNvPr>
          <p:cNvSpPr txBox="1"/>
          <p:nvPr/>
        </p:nvSpPr>
        <p:spPr>
          <a:xfrm>
            <a:off x="4247331" y="4134093"/>
            <a:ext cx="3528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One</a:t>
            </a:r>
            <a:r>
              <a:rPr lang="ko-KR" altLang="en-US" sz="2000" dirty="0"/>
              <a:t> </a:t>
            </a:r>
            <a:r>
              <a:rPr lang="en-US" altLang="ko-KR" sz="2000" dirty="0"/>
              <a:t>number</a:t>
            </a:r>
            <a:r>
              <a:rPr lang="ko-KR" altLang="en-US" sz="2000" dirty="0"/>
              <a:t> </a:t>
            </a:r>
            <a:r>
              <a:rPr lang="en-US" altLang="ko-KR" sz="2000" b="1" dirty="0"/>
              <a:t>=</a:t>
            </a:r>
            <a:r>
              <a:rPr lang="ko-KR" altLang="en-US" sz="2000" b="1" dirty="0"/>
              <a:t> </a:t>
            </a:r>
            <a:r>
              <a:rPr lang="en-US" altLang="ko-KR" sz="2000" b="1" dirty="0" err="1"/>
              <a:t>ReLU</a:t>
            </a:r>
            <a:r>
              <a:rPr lang="en-US" altLang="ko-KR" sz="2000" b="1" dirty="0"/>
              <a:t>(</a:t>
            </a:r>
            <a:r>
              <a:rPr lang="en-US" altLang="ko-KR" sz="2000" b="1" dirty="0" err="1"/>
              <a:t>Wx+</a:t>
            </a:r>
            <a:r>
              <a:rPr lang="en-US" altLang="ko-KR" sz="2000" dirty="0" err="1"/>
              <a:t>b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AC349A9-D445-4424-81F9-5BEFF19310E8}"/>
              </a:ext>
            </a:extLst>
          </p:cNvPr>
          <p:cNvSpPr txBox="1"/>
          <p:nvPr/>
        </p:nvSpPr>
        <p:spPr>
          <a:xfrm>
            <a:off x="280611" y="1141010"/>
            <a:ext cx="732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Overview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9961644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object 2">
            <a:extLst>
              <a:ext uri="{FF2B5EF4-FFF2-40B4-BE49-F238E27FC236}">
                <a16:creationId xmlns:a16="http://schemas.microsoft.com/office/drawing/2014/main" id="{FF78F11E-1CE3-4F9E-92EB-99740A1EA3F0}"/>
              </a:ext>
            </a:extLst>
          </p:cNvPr>
          <p:cNvGrpSpPr/>
          <p:nvPr/>
        </p:nvGrpSpPr>
        <p:grpSpPr>
          <a:xfrm>
            <a:off x="2358984" y="3914508"/>
            <a:ext cx="1898014" cy="833119"/>
            <a:chOff x="1628871" y="2153320"/>
            <a:chExt cx="1898014" cy="833119"/>
          </a:xfrm>
        </p:grpSpPr>
        <p:sp>
          <p:nvSpPr>
            <p:cNvPr id="38" name="object 3">
              <a:extLst>
                <a:ext uri="{FF2B5EF4-FFF2-40B4-BE49-F238E27FC236}">
                  <a16:creationId xmlns:a16="http://schemas.microsoft.com/office/drawing/2014/main" id="{A98283A5-CBB5-43B4-AF08-8204E7246369}"/>
                </a:ext>
              </a:extLst>
            </p:cNvPr>
            <p:cNvSpPr/>
            <p:nvPr/>
          </p:nvSpPr>
          <p:spPr>
            <a:xfrm>
              <a:off x="1638396" y="2313542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80" h="663575">
                  <a:moveTo>
                    <a:pt x="131602" y="663201"/>
                  </a:moveTo>
                  <a:lnTo>
                    <a:pt x="0" y="663201"/>
                  </a:lnTo>
                  <a:lnTo>
                    <a:pt x="0" y="0"/>
                  </a:lnTo>
                  <a:lnTo>
                    <a:pt x="131602" y="0"/>
                  </a:lnTo>
                  <a:lnTo>
                    <a:pt x="131602" y="663201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4">
              <a:extLst>
                <a:ext uri="{FF2B5EF4-FFF2-40B4-BE49-F238E27FC236}">
                  <a16:creationId xmlns:a16="http://schemas.microsoft.com/office/drawing/2014/main" id="{82BFDB0D-0F73-4072-991F-F141C45F0141}"/>
                </a:ext>
              </a:extLst>
            </p:cNvPr>
            <p:cNvSpPr/>
            <p:nvPr/>
          </p:nvSpPr>
          <p:spPr>
            <a:xfrm>
              <a:off x="1769998" y="2162845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30" h="814069">
                  <a:moveTo>
                    <a:pt x="0" y="813898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150697" y="663198"/>
                  </a:lnTo>
                  <a:lnTo>
                    <a:pt x="0" y="813898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5">
              <a:extLst>
                <a:ext uri="{FF2B5EF4-FFF2-40B4-BE49-F238E27FC236}">
                  <a16:creationId xmlns:a16="http://schemas.microsoft.com/office/drawing/2014/main" id="{59A8D732-08F4-4329-93D9-D49AD2FCA961}"/>
                </a:ext>
              </a:extLst>
            </p:cNvPr>
            <p:cNvSpPr/>
            <p:nvPr/>
          </p:nvSpPr>
          <p:spPr>
            <a:xfrm>
              <a:off x="1638396" y="2162845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30">
                  <a:moveTo>
                    <a:pt x="131602" y="150697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282299" y="0"/>
                  </a:lnTo>
                  <a:lnTo>
                    <a:pt x="131602" y="150697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6">
              <a:extLst>
                <a:ext uri="{FF2B5EF4-FFF2-40B4-BE49-F238E27FC236}">
                  <a16:creationId xmlns:a16="http://schemas.microsoft.com/office/drawing/2014/main" id="{E69F1761-4B16-4472-8600-64D4963F68C8}"/>
                </a:ext>
              </a:extLst>
            </p:cNvPr>
            <p:cNvSpPr/>
            <p:nvPr/>
          </p:nvSpPr>
          <p:spPr>
            <a:xfrm>
              <a:off x="1638396" y="2162845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69">
                  <a:moveTo>
                    <a:pt x="0" y="150697"/>
                  </a:moveTo>
                  <a:lnTo>
                    <a:pt x="150697" y="0"/>
                  </a:lnTo>
                  <a:lnTo>
                    <a:pt x="282299" y="0"/>
                  </a:lnTo>
                  <a:lnTo>
                    <a:pt x="282299" y="663198"/>
                  </a:lnTo>
                  <a:lnTo>
                    <a:pt x="131602" y="813898"/>
                  </a:lnTo>
                  <a:lnTo>
                    <a:pt x="0" y="813898"/>
                  </a:lnTo>
                  <a:lnTo>
                    <a:pt x="0" y="150697"/>
                  </a:lnTo>
                  <a:close/>
                </a:path>
                <a:path w="282575" h="814069">
                  <a:moveTo>
                    <a:pt x="0" y="150697"/>
                  </a:moveTo>
                  <a:lnTo>
                    <a:pt x="131602" y="150697"/>
                  </a:lnTo>
                  <a:lnTo>
                    <a:pt x="282299" y="0"/>
                  </a:lnTo>
                </a:path>
                <a:path w="282575" h="814069">
                  <a:moveTo>
                    <a:pt x="131602" y="150697"/>
                  </a:moveTo>
                  <a:lnTo>
                    <a:pt x="131602" y="813898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7">
              <a:extLst>
                <a:ext uri="{FF2B5EF4-FFF2-40B4-BE49-F238E27FC236}">
                  <a16:creationId xmlns:a16="http://schemas.microsoft.com/office/drawing/2014/main" id="{6A6C0380-96A6-4CD6-B297-2CCB7BCE060E}"/>
                </a:ext>
              </a:extLst>
            </p:cNvPr>
            <p:cNvSpPr/>
            <p:nvPr/>
          </p:nvSpPr>
          <p:spPr>
            <a:xfrm>
              <a:off x="3234643" y="2428645"/>
              <a:ext cx="282575" cy="282575"/>
            </a:xfrm>
            <a:custGeom>
              <a:avLst/>
              <a:gdLst/>
              <a:ahLst/>
              <a:cxnLst/>
              <a:rect l="l" t="t" r="r" b="b"/>
              <a:pathLst>
                <a:path w="282575" h="282575">
                  <a:moveTo>
                    <a:pt x="141149" y="282299"/>
                  </a:moveTo>
                  <a:lnTo>
                    <a:pt x="96537" y="275103"/>
                  </a:lnTo>
                  <a:lnTo>
                    <a:pt x="57790" y="255064"/>
                  </a:lnTo>
                  <a:lnTo>
                    <a:pt x="27235" y="224508"/>
                  </a:lnTo>
                  <a:lnTo>
                    <a:pt x="7196" y="185762"/>
                  </a:lnTo>
                  <a:lnTo>
                    <a:pt x="0" y="141149"/>
                  </a:lnTo>
                  <a:lnTo>
                    <a:pt x="7196" y="96535"/>
                  </a:lnTo>
                  <a:lnTo>
                    <a:pt x="27235" y="57788"/>
                  </a:lnTo>
                  <a:lnTo>
                    <a:pt x="57790" y="27233"/>
                  </a:lnTo>
                  <a:lnTo>
                    <a:pt x="96537" y="7195"/>
                  </a:lnTo>
                  <a:lnTo>
                    <a:pt x="141149" y="0"/>
                  </a:lnTo>
                  <a:lnTo>
                    <a:pt x="168812" y="2737"/>
                  </a:lnTo>
                  <a:lnTo>
                    <a:pt x="219460" y="23714"/>
                  </a:lnTo>
                  <a:lnTo>
                    <a:pt x="258579" y="62841"/>
                  </a:lnTo>
                  <a:lnTo>
                    <a:pt x="279561" y="113488"/>
                  </a:lnTo>
                  <a:lnTo>
                    <a:pt x="282299" y="141149"/>
                  </a:lnTo>
                  <a:lnTo>
                    <a:pt x="275103" y="185762"/>
                  </a:lnTo>
                  <a:lnTo>
                    <a:pt x="255064" y="224508"/>
                  </a:lnTo>
                  <a:lnTo>
                    <a:pt x="224508" y="255064"/>
                  </a:lnTo>
                  <a:lnTo>
                    <a:pt x="185762" y="275103"/>
                  </a:lnTo>
                  <a:lnTo>
                    <a:pt x="141149" y="282299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8">
              <a:extLst>
                <a:ext uri="{FF2B5EF4-FFF2-40B4-BE49-F238E27FC236}">
                  <a16:creationId xmlns:a16="http://schemas.microsoft.com/office/drawing/2014/main" id="{95CDFB3F-2790-486E-A1DA-D4999B63D4EC}"/>
                </a:ext>
              </a:extLst>
            </p:cNvPr>
            <p:cNvSpPr/>
            <p:nvPr/>
          </p:nvSpPr>
          <p:spPr>
            <a:xfrm>
              <a:off x="1745146" y="2183095"/>
              <a:ext cx="1772285" cy="786130"/>
            </a:xfrm>
            <a:custGeom>
              <a:avLst/>
              <a:gdLst/>
              <a:ahLst/>
              <a:cxnLst/>
              <a:rect l="l" t="t" r="r" b="b"/>
              <a:pathLst>
                <a:path w="1772285" h="786130">
                  <a:moveTo>
                    <a:pt x="1489496" y="386699"/>
                  </a:moveTo>
                  <a:lnTo>
                    <a:pt x="1496693" y="342084"/>
                  </a:lnTo>
                  <a:lnTo>
                    <a:pt x="1516732" y="303338"/>
                  </a:lnTo>
                  <a:lnTo>
                    <a:pt x="1547287" y="272783"/>
                  </a:lnTo>
                  <a:lnTo>
                    <a:pt x="1586034" y="252745"/>
                  </a:lnTo>
                  <a:lnTo>
                    <a:pt x="1630646" y="245549"/>
                  </a:lnTo>
                  <a:lnTo>
                    <a:pt x="1684662" y="256293"/>
                  </a:lnTo>
                  <a:lnTo>
                    <a:pt x="1730446" y="286891"/>
                  </a:lnTo>
                  <a:lnTo>
                    <a:pt x="1761049" y="332687"/>
                  </a:lnTo>
                  <a:lnTo>
                    <a:pt x="1771796" y="386699"/>
                  </a:lnTo>
                  <a:lnTo>
                    <a:pt x="1764600" y="431311"/>
                  </a:lnTo>
                  <a:lnTo>
                    <a:pt x="1744561" y="470058"/>
                  </a:lnTo>
                  <a:lnTo>
                    <a:pt x="1714005" y="500613"/>
                  </a:lnTo>
                  <a:lnTo>
                    <a:pt x="1675259" y="520652"/>
                  </a:lnTo>
                  <a:lnTo>
                    <a:pt x="1630646" y="527848"/>
                  </a:lnTo>
                  <a:lnTo>
                    <a:pt x="1586034" y="520652"/>
                  </a:lnTo>
                  <a:lnTo>
                    <a:pt x="1547287" y="500613"/>
                  </a:lnTo>
                  <a:lnTo>
                    <a:pt x="1516732" y="470058"/>
                  </a:lnTo>
                  <a:lnTo>
                    <a:pt x="1496693" y="431311"/>
                  </a:lnTo>
                  <a:lnTo>
                    <a:pt x="1489496" y="386699"/>
                  </a:lnTo>
                  <a:close/>
                </a:path>
                <a:path w="1772285" h="786130">
                  <a:moveTo>
                    <a:pt x="0" y="785698"/>
                  </a:moveTo>
                  <a:lnTo>
                    <a:pt x="1489496" y="386699"/>
                  </a:lnTo>
                </a:path>
                <a:path w="1772285" h="786130">
                  <a:moveTo>
                    <a:pt x="19499" y="149399"/>
                  </a:moveTo>
                  <a:lnTo>
                    <a:pt x="1489496" y="386699"/>
                  </a:lnTo>
                </a:path>
                <a:path w="1772285" h="786130">
                  <a:moveTo>
                    <a:pt x="155699" y="0"/>
                  </a:moveTo>
                  <a:lnTo>
                    <a:pt x="1489496" y="386699"/>
                  </a:lnTo>
                </a:path>
                <a:path w="1772285" h="786130">
                  <a:moveTo>
                    <a:pt x="181799" y="636298"/>
                  </a:moveTo>
                  <a:lnTo>
                    <a:pt x="1489496" y="3866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4DA9409-2EDE-474A-9191-974874812BFC}"/>
              </a:ext>
            </a:extLst>
          </p:cNvPr>
          <p:cNvSpPr txBox="1"/>
          <p:nvPr/>
        </p:nvSpPr>
        <p:spPr>
          <a:xfrm>
            <a:off x="0" y="523873"/>
            <a:ext cx="121919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Convolution Layer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65E0C9-E02D-4C15-BC76-F33358E1ABE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Convolutional neural network (CNN)</a:t>
            </a:r>
            <a:endParaRPr lang="ko-KR" altLang="en-US" sz="2000" i="1" dirty="0"/>
          </a:p>
        </p:txBody>
      </p:sp>
      <p:grpSp>
        <p:nvGrpSpPr>
          <p:cNvPr id="6" name="object 2">
            <a:extLst>
              <a:ext uri="{FF2B5EF4-FFF2-40B4-BE49-F238E27FC236}">
                <a16:creationId xmlns:a16="http://schemas.microsoft.com/office/drawing/2014/main" id="{FA6E9168-C467-4A65-B083-3308F0A3E528}"/>
              </a:ext>
            </a:extLst>
          </p:cNvPr>
          <p:cNvGrpSpPr/>
          <p:nvPr/>
        </p:nvGrpSpPr>
        <p:grpSpPr>
          <a:xfrm>
            <a:off x="1688424" y="2581523"/>
            <a:ext cx="972167" cy="2758440"/>
            <a:chOff x="1066447" y="1425759"/>
            <a:chExt cx="972167" cy="2758440"/>
          </a:xfrm>
        </p:grpSpPr>
        <p:sp>
          <p:nvSpPr>
            <p:cNvPr id="8" name="object 3">
              <a:extLst>
                <a:ext uri="{FF2B5EF4-FFF2-40B4-BE49-F238E27FC236}">
                  <a16:creationId xmlns:a16="http://schemas.microsoft.com/office/drawing/2014/main" id="{5499EBD0-40DB-45AC-94E2-59B2D7027D17}"/>
                </a:ext>
              </a:extLst>
            </p:cNvPr>
            <p:cNvSpPr/>
            <p:nvPr/>
          </p:nvSpPr>
          <p:spPr>
            <a:xfrm>
              <a:off x="1066447" y="2168985"/>
              <a:ext cx="213360" cy="2014855"/>
            </a:xfrm>
            <a:custGeom>
              <a:avLst/>
              <a:gdLst/>
              <a:ahLst/>
              <a:cxnLst/>
              <a:rect l="l" t="t" r="r" b="b"/>
              <a:pathLst>
                <a:path w="213359" h="2014854">
                  <a:moveTo>
                    <a:pt x="213172" y="2014680"/>
                  </a:moveTo>
                  <a:lnTo>
                    <a:pt x="0" y="2014680"/>
                  </a:lnTo>
                  <a:lnTo>
                    <a:pt x="0" y="0"/>
                  </a:lnTo>
                  <a:lnTo>
                    <a:pt x="213172" y="0"/>
                  </a:lnTo>
                  <a:lnTo>
                    <a:pt x="213172" y="2014680"/>
                  </a:lnTo>
                  <a:close/>
                </a:path>
              </a:pathLst>
            </a:custGeom>
            <a:solidFill>
              <a:srgbClr val="F4CCCC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7146DD90-1EA7-43B0-8ED6-5C241D5B417B}"/>
                </a:ext>
              </a:extLst>
            </p:cNvPr>
            <p:cNvSpPr/>
            <p:nvPr/>
          </p:nvSpPr>
          <p:spPr>
            <a:xfrm>
              <a:off x="1295029" y="1425759"/>
              <a:ext cx="743585" cy="2758440"/>
            </a:xfrm>
            <a:custGeom>
              <a:avLst/>
              <a:gdLst/>
              <a:ahLst/>
              <a:cxnLst/>
              <a:rect l="l" t="t" r="r" b="b"/>
              <a:pathLst>
                <a:path w="743585" h="2758440">
                  <a:moveTo>
                    <a:pt x="0" y="2757906"/>
                  </a:moveTo>
                  <a:lnTo>
                    <a:pt x="0" y="743226"/>
                  </a:lnTo>
                  <a:lnTo>
                    <a:pt x="743226" y="0"/>
                  </a:lnTo>
                  <a:lnTo>
                    <a:pt x="743226" y="2014658"/>
                  </a:lnTo>
                  <a:lnTo>
                    <a:pt x="0" y="2757906"/>
                  </a:lnTo>
                  <a:close/>
                </a:path>
              </a:pathLst>
            </a:custGeom>
            <a:solidFill>
              <a:srgbClr val="C3A3A3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FCCAFFE4-E7C3-473B-BD95-D8AA35D36283}"/>
                </a:ext>
              </a:extLst>
            </p:cNvPr>
            <p:cNvSpPr/>
            <p:nvPr/>
          </p:nvSpPr>
          <p:spPr>
            <a:xfrm>
              <a:off x="1066447" y="1425759"/>
              <a:ext cx="956944" cy="743585"/>
            </a:xfrm>
            <a:custGeom>
              <a:avLst/>
              <a:gdLst/>
              <a:ahLst/>
              <a:cxnLst/>
              <a:rect l="l" t="t" r="r" b="b"/>
              <a:pathLst>
                <a:path w="956944" h="743585">
                  <a:moveTo>
                    <a:pt x="213172" y="743226"/>
                  </a:moveTo>
                  <a:lnTo>
                    <a:pt x="0" y="743226"/>
                  </a:lnTo>
                  <a:lnTo>
                    <a:pt x="743226" y="0"/>
                  </a:lnTo>
                  <a:lnTo>
                    <a:pt x="956398" y="0"/>
                  </a:lnTo>
                  <a:lnTo>
                    <a:pt x="213172" y="743226"/>
                  </a:lnTo>
                  <a:close/>
                </a:path>
              </a:pathLst>
            </a:custGeom>
            <a:solidFill>
              <a:srgbClr val="F6D6D6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7B783929-8279-43DD-B331-45F98247146B}"/>
                </a:ext>
              </a:extLst>
            </p:cNvPr>
            <p:cNvSpPr/>
            <p:nvPr/>
          </p:nvSpPr>
          <p:spPr>
            <a:xfrm>
              <a:off x="1066447" y="142575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4" h="2758440">
                  <a:moveTo>
                    <a:pt x="0" y="743226"/>
                  </a:moveTo>
                  <a:lnTo>
                    <a:pt x="743226" y="0"/>
                  </a:lnTo>
                  <a:lnTo>
                    <a:pt x="956398" y="0"/>
                  </a:lnTo>
                  <a:lnTo>
                    <a:pt x="956398" y="2014658"/>
                  </a:lnTo>
                  <a:lnTo>
                    <a:pt x="213172" y="2757906"/>
                  </a:lnTo>
                  <a:lnTo>
                    <a:pt x="0" y="2757906"/>
                  </a:lnTo>
                  <a:lnTo>
                    <a:pt x="0" y="743226"/>
                  </a:lnTo>
                  <a:close/>
                </a:path>
                <a:path w="956944" h="2758440">
                  <a:moveTo>
                    <a:pt x="0" y="743226"/>
                  </a:moveTo>
                  <a:lnTo>
                    <a:pt x="213172" y="743226"/>
                  </a:lnTo>
                  <a:lnTo>
                    <a:pt x="956398" y="0"/>
                  </a:lnTo>
                </a:path>
                <a:path w="956944" h="2758440">
                  <a:moveTo>
                    <a:pt x="213172" y="743226"/>
                  </a:moveTo>
                  <a:lnTo>
                    <a:pt x="213172" y="2757906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8">
            <a:extLst>
              <a:ext uri="{FF2B5EF4-FFF2-40B4-BE49-F238E27FC236}">
                <a16:creationId xmlns:a16="http://schemas.microsoft.com/office/drawing/2014/main" id="{E65BAF7E-5D4A-4578-A60F-0A51547BF6A9}"/>
              </a:ext>
            </a:extLst>
          </p:cNvPr>
          <p:cNvSpPr txBox="1"/>
          <p:nvPr/>
        </p:nvSpPr>
        <p:spPr>
          <a:xfrm>
            <a:off x="1703459" y="533702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222F8521-E46E-4F63-9B4B-A78910B38309}"/>
              </a:ext>
            </a:extLst>
          </p:cNvPr>
          <p:cNvSpPr txBox="1"/>
          <p:nvPr/>
        </p:nvSpPr>
        <p:spPr>
          <a:xfrm>
            <a:off x="2000400" y="4884787"/>
            <a:ext cx="597535" cy="350737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R="24765" algn="r">
              <a:lnSpc>
                <a:spcPct val="100000"/>
              </a:lnSpc>
              <a:spcBef>
                <a:spcPts val="575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96D142A-9BAC-49CF-9AD0-48B5F0A744D9}"/>
              </a:ext>
            </a:extLst>
          </p:cNvPr>
          <p:cNvGrpSpPr/>
          <p:nvPr/>
        </p:nvGrpSpPr>
        <p:grpSpPr>
          <a:xfrm>
            <a:off x="26077" y="6031617"/>
            <a:ext cx="4731587" cy="665692"/>
            <a:chOff x="26077" y="6031617"/>
            <a:chExt cx="4731587" cy="665692"/>
          </a:xfrm>
        </p:grpSpPr>
        <p:sp>
          <p:nvSpPr>
            <p:cNvPr id="34" name="object 16">
              <a:extLst>
                <a:ext uri="{FF2B5EF4-FFF2-40B4-BE49-F238E27FC236}">
                  <a16:creationId xmlns:a16="http://schemas.microsoft.com/office/drawing/2014/main" id="{B09127F9-63E4-4E54-B72F-8CBC71F320AB}"/>
                </a:ext>
              </a:extLst>
            </p:cNvPr>
            <p:cNvSpPr txBox="1">
              <a:spLocks/>
            </p:cNvSpPr>
            <p:nvPr/>
          </p:nvSpPr>
          <p:spPr>
            <a:xfrm>
              <a:off x="3048689" y="6388064"/>
              <a:ext cx="1590040" cy="3092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310"/>
                </a:lnSpc>
              </a:pPr>
              <a:r>
                <a:rPr lang="en-US" spc="-5" dirty="0"/>
                <a:t>April 18,</a:t>
              </a:r>
              <a:r>
                <a:rPr lang="en-US" spc="-90" dirty="0"/>
                <a:t> </a:t>
              </a:r>
              <a:r>
                <a:rPr lang="en-US" spc="-5" dirty="0"/>
                <a:t>2017</a:t>
              </a:r>
            </a:p>
          </p:txBody>
        </p:sp>
        <p:sp>
          <p:nvSpPr>
            <p:cNvPr id="35" name="object 17">
              <a:extLst>
                <a:ext uri="{FF2B5EF4-FFF2-40B4-BE49-F238E27FC236}">
                  <a16:creationId xmlns:a16="http://schemas.microsoft.com/office/drawing/2014/main" id="{F54BB7FC-B2AB-4275-858B-F6A1391E1DA0}"/>
                </a:ext>
              </a:extLst>
            </p:cNvPr>
            <p:cNvSpPr txBox="1">
              <a:spLocks/>
            </p:cNvSpPr>
            <p:nvPr/>
          </p:nvSpPr>
          <p:spPr>
            <a:xfrm>
              <a:off x="139593" y="6031617"/>
              <a:ext cx="4618071" cy="26930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090"/>
                </a:lnSpc>
              </a:pPr>
              <a:r>
                <a:rPr lang="en-US" spc="-5" dirty="0"/>
                <a:t>Fei-Fei Li </a:t>
              </a:r>
              <a:r>
                <a:rPr lang="en-US" dirty="0"/>
                <a:t>&amp; Justin Johnson &amp; </a:t>
              </a:r>
              <a:r>
                <a:rPr lang="en-US" spc="-5" dirty="0"/>
                <a:t>Serena</a:t>
              </a:r>
              <a:r>
                <a:rPr lang="en-US" spc="-125" dirty="0"/>
                <a:t> </a:t>
              </a:r>
              <a:r>
                <a:rPr lang="en-US" spc="-5" dirty="0"/>
                <a:t>Yeung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B24188-7E80-4E6A-8236-07D72279855E}"/>
                </a:ext>
              </a:extLst>
            </p:cNvPr>
            <p:cNvSpPr txBox="1"/>
            <p:nvPr/>
          </p:nvSpPr>
          <p:spPr>
            <a:xfrm>
              <a:off x="26077" y="6327977"/>
              <a:ext cx="4056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출처</a:t>
              </a:r>
              <a:r>
                <a:rPr lang="en-US" altLang="ko-KR" dirty="0"/>
                <a:t>: cs231n_2017_lecture5</a:t>
              </a:r>
              <a:endParaRPr lang="ko-KR" altLang="en-US" dirty="0"/>
            </a:p>
          </p:txBody>
        </p:sp>
      </p:grpSp>
      <p:sp>
        <p:nvSpPr>
          <p:cNvPr id="23" name="object 7">
            <a:extLst>
              <a:ext uri="{FF2B5EF4-FFF2-40B4-BE49-F238E27FC236}">
                <a16:creationId xmlns:a16="http://schemas.microsoft.com/office/drawing/2014/main" id="{265F14E0-FC71-4B19-90DD-AB196EAFD72F}"/>
              </a:ext>
            </a:extLst>
          </p:cNvPr>
          <p:cNvSpPr txBox="1"/>
          <p:nvPr/>
        </p:nvSpPr>
        <p:spPr>
          <a:xfrm>
            <a:off x="2731014" y="3249420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5" name="object 24">
            <a:extLst>
              <a:ext uri="{FF2B5EF4-FFF2-40B4-BE49-F238E27FC236}">
                <a16:creationId xmlns:a16="http://schemas.microsoft.com/office/drawing/2014/main" id="{DC9B152D-92C2-4710-BE36-8262FDA842A6}"/>
              </a:ext>
            </a:extLst>
          </p:cNvPr>
          <p:cNvGrpSpPr/>
          <p:nvPr/>
        </p:nvGrpSpPr>
        <p:grpSpPr>
          <a:xfrm>
            <a:off x="5016421" y="3944283"/>
            <a:ext cx="2357120" cy="41275"/>
            <a:chOff x="3971892" y="2552607"/>
            <a:chExt cx="2357120" cy="41275"/>
          </a:xfrm>
        </p:grpSpPr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4D98F80C-B222-4BA3-9C05-F3411824FEE8}"/>
                </a:ext>
              </a:extLst>
            </p:cNvPr>
            <p:cNvSpPr/>
            <p:nvPr/>
          </p:nvSpPr>
          <p:spPr>
            <a:xfrm>
              <a:off x="3971892" y="2573094"/>
              <a:ext cx="2308860" cy="0"/>
            </a:xfrm>
            <a:custGeom>
              <a:avLst/>
              <a:gdLst/>
              <a:ahLst/>
              <a:cxnLst/>
              <a:rect l="l" t="t" r="r" b="b"/>
              <a:pathLst>
                <a:path w="2308860">
                  <a:moveTo>
                    <a:pt x="0" y="0"/>
                  </a:moveTo>
                  <a:lnTo>
                    <a:pt x="2308645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6">
              <a:extLst>
                <a:ext uri="{FF2B5EF4-FFF2-40B4-BE49-F238E27FC236}">
                  <a16:creationId xmlns:a16="http://schemas.microsoft.com/office/drawing/2014/main" id="{B140A564-622F-4377-9100-BA20114FB1F8}"/>
                </a:ext>
              </a:extLst>
            </p:cNvPr>
            <p:cNvSpPr/>
            <p:nvPr/>
          </p:nvSpPr>
          <p:spPr>
            <a:xfrm>
              <a:off x="6280537" y="255736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08FA68D7-0FB5-4A20-8681-27D2FD35D6EC}"/>
                </a:ext>
              </a:extLst>
            </p:cNvPr>
            <p:cNvSpPr/>
            <p:nvPr/>
          </p:nvSpPr>
          <p:spPr>
            <a:xfrm>
              <a:off x="6280537" y="255736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8">
            <a:extLst>
              <a:ext uri="{FF2B5EF4-FFF2-40B4-BE49-F238E27FC236}">
                <a16:creationId xmlns:a16="http://schemas.microsoft.com/office/drawing/2014/main" id="{0B657A70-5854-4CA4-8CAD-B50215D267E0}"/>
              </a:ext>
            </a:extLst>
          </p:cNvPr>
          <p:cNvSpPr txBox="1"/>
          <p:nvPr/>
        </p:nvSpPr>
        <p:spPr>
          <a:xfrm>
            <a:off x="4959969" y="4166499"/>
            <a:ext cx="24130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latin typeface="Arial"/>
                <a:cs typeface="Arial"/>
              </a:rPr>
              <a:t>convolve (slide) </a:t>
            </a:r>
            <a:r>
              <a:rPr sz="1800" spc="-5" dirty="0">
                <a:latin typeface="Arial"/>
                <a:cs typeface="Arial"/>
              </a:rPr>
              <a:t>over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all  </a:t>
            </a:r>
            <a:r>
              <a:rPr sz="1800" dirty="0">
                <a:latin typeface="Arial"/>
                <a:cs typeface="Arial"/>
              </a:rPr>
              <a:t>spatial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locations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30" name="object 29">
            <a:extLst>
              <a:ext uri="{FF2B5EF4-FFF2-40B4-BE49-F238E27FC236}">
                <a16:creationId xmlns:a16="http://schemas.microsoft.com/office/drawing/2014/main" id="{F259E994-9C44-4845-802D-1ACA07333695}"/>
              </a:ext>
            </a:extLst>
          </p:cNvPr>
          <p:cNvGrpSpPr/>
          <p:nvPr/>
        </p:nvGrpSpPr>
        <p:grpSpPr>
          <a:xfrm>
            <a:off x="8109939" y="2572998"/>
            <a:ext cx="975994" cy="2777490"/>
            <a:chOff x="7065410" y="1181322"/>
            <a:chExt cx="975994" cy="2777490"/>
          </a:xfrm>
        </p:grpSpPr>
        <p:sp>
          <p:nvSpPr>
            <p:cNvPr id="31" name="object 30">
              <a:extLst>
                <a:ext uri="{FF2B5EF4-FFF2-40B4-BE49-F238E27FC236}">
                  <a16:creationId xmlns:a16="http://schemas.microsoft.com/office/drawing/2014/main" id="{61AE36BF-A99B-4E2B-8F0D-7D80B7DB4295}"/>
                </a:ext>
              </a:extLst>
            </p:cNvPr>
            <p:cNvSpPr/>
            <p:nvPr/>
          </p:nvSpPr>
          <p:spPr>
            <a:xfrm>
              <a:off x="7074935" y="2055020"/>
              <a:ext cx="92710" cy="1894205"/>
            </a:xfrm>
            <a:custGeom>
              <a:avLst/>
              <a:gdLst/>
              <a:ahLst/>
              <a:cxnLst/>
              <a:rect l="l" t="t" r="r" b="b"/>
              <a:pathLst>
                <a:path w="92709" h="1894204">
                  <a:moveTo>
                    <a:pt x="92224" y="1893721"/>
                  </a:moveTo>
                  <a:lnTo>
                    <a:pt x="0" y="1893721"/>
                  </a:lnTo>
                  <a:lnTo>
                    <a:pt x="0" y="0"/>
                  </a:lnTo>
                  <a:lnTo>
                    <a:pt x="92224" y="0"/>
                  </a:lnTo>
                  <a:lnTo>
                    <a:pt x="92224" y="1893721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1">
              <a:extLst>
                <a:ext uri="{FF2B5EF4-FFF2-40B4-BE49-F238E27FC236}">
                  <a16:creationId xmlns:a16="http://schemas.microsoft.com/office/drawing/2014/main" id="{5FB3E982-52F5-44E3-9605-B6F86997F77A}"/>
                </a:ext>
              </a:extLst>
            </p:cNvPr>
            <p:cNvSpPr/>
            <p:nvPr/>
          </p:nvSpPr>
          <p:spPr>
            <a:xfrm>
              <a:off x="7167160" y="1190847"/>
              <a:ext cx="864235" cy="2758440"/>
            </a:xfrm>
            <a:custGeom>
              <a:avLst/>
              <a:gdLst/>
              <a:ahLst/>
              <a:cxnLst/>
              <a:rect l="l" t="t" r="r" b="b"/>
              <a:pathLst>
                <a:path w="864234" h="2758440">
                  <a:moveTo>
                    <a:pt x="0" y="2757894"/>
                  </a:moveTo>
                  <a:lnTo>
                    <a:pt x="0" y="864173"/>
                  </a:lnTo>
                  <a:lnTo>
                    <a:pt x="864173" y="0"/>
                  </a:lnTo>
                  <a:lnTo>
                    <a:pt x="864173" y="1893721"/>
                  </a:lnTo>
                  <a:lnTo>
                    <a:pt x="0" y="2757894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32">
              <a:extLst>
                <a:ext uri="{FF2B5EF4-FFF2-40B4-BE49-F238E27FC236}">
                  <a16:creationId xmlns:a16="http://schemas.microsoft.com/office/drawing/2014/main" id="{E36244FD-64BB-4399-BC63-3C1C128CA7BB}"/>
                </a:ext>
              </a:extLst>
            </p:cNvPr>
            <p:cNvSpPr/>
            <p:nvPr/>
          </p:nvSpPr>
          <p:spPr>
            <a:xfrm>
              <a:off x="7074935" y="1190847"/>
              <a:ext cx="956944" cy="864235"/>
            </a:xfrm>
            <a:custGeom>
              <a:avLst/>
              <a:gdLst/>
              <a:ahLst/>
              <a:cxnLst/>
              <a:rect l="l" t="t" r="r" b="b"/>
              <a:pathLst>
                <a:path w="956945" h="864235">
                  <a:moveTo>
                    <a:pt x="92224" y="864173"/>
                  </a:moveTo>
                  <a:lnTo>
                    <a:pt x="0" y="864173"/>
                  </a:lnTo>
                  <a:lnTo>
                    <a:pt x="864173" y="0"/>
                  </a:lnTo>
                  <a:lnTo>
                    <a:pt x="956398" y="0"/>
                  </a:lnTo>
                  <a:lnTo>
                    <a:pt x="92224" y="864173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33">
              <a:extLst>
                <a:ext uri="{FF2B5EF4-FFF2-40B4-BE49-F238E27FC236}">
                  <a16:creationId xmlns:a16="http://schemas.microsoft.com/office/drawing/2014/main" id="{A0E76852-8334-40C8-95BD-FD31A4635C46}"/>
                </a:ext>
              </a:extLst>
            </p:cNvPr>
            <p:cNvSpPr/>
            <p:nvPr/>
          </p:nvSpPr>
          <p:spPr>
            <a:xfrm>
              <a:off x="7074935" y="1190847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5" h="2758440">
                  <a:moveTo>
                    <a:pt x="0" y="864173"/>
                  </a:moveTo>
                  <a:lnTo>
                    <a:pt x="864173" y="0"/>
                  </a:lnTo>
                  <a:lnTo>
                    <a:pt x="956398" y="0"/>
                  </a:lnTo>
                  <a:lnTo>
                    <a:pt x="956398" y="1893721"/>
                  </a:lnTo>
                  <a:lnTo>
                    <a:pt x="92224" y="2757894"/>
                  </a:lnTo>
                  <a:lnTo>
                    <a:pt x="0" y="2757894"/>
                  </a:lnTo>
                  <a:lnTo>
                    <a:pt x="0" y="864173"/>
                  </a:lnTo>
                  <a:close/>
                </a:path>
                <a:path w="956945" h="2758440">
                  <a:moveTo>
                    <a:pt x="0" y="864173"/>
                  </a:moveTo>
                  <a:lnTo>
                    <a:pt x="92224" y="864173"/>
                  </a:lnTo>
                  <a:lnTo>
                    <a:pt x="956398" y="0"/>
                  </a:lnTo>
                </a:path>
                <a:path w="956945" h="2758440">
                  <a:moveTo>
                    <a:pt x="92224" y="864173"/>
                  </a:moveTo>
                  <a:lnTo>
                    <a:pt x="92224" y="275789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34">
            <a:extLst>
              <a:ext uri="{FF2B5EF4-FFF2-40B4-BE49-F238E27FC236}">
                <a16:creationId xmlns:a16="http://schemas.microsoft.com/office/drawing/2014/main" id="{A169714E-B773-4F55-BD68-00567DADF08B}"/>
              </a:ext>
            </a:extLst>
          </p:cNvPr>
          <p:cNvSpPr txBox="1"/>
          <p:nvPr/>
        </p:nvSpPr>
        <p:spPr>
          <a:xfrm>
            <a:off x="8197891" y="1979230"/>
            <a:ext cx="1625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00FF"/>
                </a:solidFill>
                <a:latin typeface="Arial"/>
                <a:cs typeface="Arial"/>
              </a:rPr>
              <a:t>activation</a:t>
            </a:r>
            <a:r>
              <a:rPr sz="1800" b="1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00FF"/>
                </a:solidFill>
                <a:latin typeface="Arial"/>
                <a:cs typeface="Arial"/>
              </a:rPr>
              <a:t>map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7" name="object 39">
            <a:extLst>
              <a:ext uri="{FF2B5EF4-FFF2-40B4-BE49-F238E27FC236}">
                <a16:creationId xmlns:a16="http://schemas.microsoft.com/office/drawing/2014/main" id="{87ACFF60-3138-42DE-93CF-5E00009C04A1}"/>
              </a:ext>
            </a:extLst>
          </p:cNvPr>
          <p:cNvSpPr txBox="1"/>
          <p:nvPr/>
        </p:nvSpPr>
        <p:spPr>
          <a:xfrm>
            <a:off x="8076981" y="5381529"/>
            <a:ext cx="1530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object 35">
            <a:extLst>
              <a:ext uri="{FF2B5EF4-FFF2-40B4-BE49-F238E27FC236}">
                <a16:creationId xmlns:a16="http://schemas.microsoft.com/office/drawing/2014/main" id="{185BF38D-0244-44B8-843B-C11007CE0A5E}"/>
              </a:ext>
            </a:extLst>
          </p:cNvPr>
          <p:cNvSpPr txBox="1"/>
          <p:nvPr/>
        </p:nvSpPr>
        <p:spPr>
          <a:xfrm>
            <a:off x="8744491" y="4904199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28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9" name="object 36">
            <a:extLst>
              <a:ext uri="{FF2B5EF4-FFF2-40B4-BE49-F238E27FC236}">
                <a16:creationId xmlns:a16="http://schemas.microsoft.com/office/drawing/2014/main" id="{51BC23C3-3A3B-4BDC-95AB-D9AD72E4E82F}"/>
              </a:ext>
            </a:extLst>
          </p:cNvPr>
          <p:cNvSpPr txBox="1"/>
          <p:nvPr/>
        </p:nvSpPr>
        <p:spPr>
          <a:xfrm>
            <a:off x="9148894" y="3493216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28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A1C4FF6-8C7E-4F70-83E9-ACDB03F392E6}"/>
              </a:ext>
            </a:extLst>
          </p:cNvPr>
          <p:cNvSpPr txBox="1"/>
          <p:nvPr/>
        </p:nvSpPr>
        <p:spPr>
          <a:xfrm>
            <a:off x="280611" y="1141010"/>
            <a:ext cx="732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Overview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152511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DA9409-2EDE-474A-9191-974874812BFC}"/>
              </a:ext>
            </a:extLst>
          </p:cNvPr>
          <p:cNvSpPr txBox="1"/>
          <p:nvPr/>
        </p:nvSpPr>
        <p:spPr>
          <a:xfrm>
            <a:off x="0" y="523873"/>
            <a:ext cx="121919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Convolution Layer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65E0C9-E02D-4C15-BC76-F33358E1ABE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Convolutional neural network (CNN)</a:t>
            </a:r>
            <a:endParaRPr lang="ko-KR" altLang="en-US" sz="2000" i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A1C4FF6-8C7E-4F70-83E9-ACDB03F392E6}"/>
              </a:ext>
            </a:extLst>
          </p:cNvPr>
          <p:cNvSpPr txBox="1"/>
          <p:nvPr/>
        </p:nvSpPr>
        <p:spPr>
          <a:xfrm>
            <a:off x="280611" y="1141010"/>
            <a:ext cx="732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Overview</a:t>
            </a:r>
            <a:endParaRPr lang="ko-KR" altLang="en-US" sz="2000" b="1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D24C01A-ACF0-43B4-B821-88836A36DAD5}"/>
              </a:ext>
            </a:extLst>
          </p:cNvPr>
          <p:cNvGrpSpPr/>
          <p:nvPr/>
        </p:nvGrpSpPr>
        <p:grpSpPr>
          <a:xfrm>
            <a:off x="26077" y="6031617"/>
            <a:ext cx="4731587" cy="665692"/>
            <a:chOff x="26077" y="6031617"/>
            <a:chExt cx="4731587" cy="665692"/>
          </a:xfrm>
        </p:grpSpPr>
        <p:sp>
          <p:nvSpPr>
            <p:cNvPr id="29" name="object 16">
              <a:extLst>
                <a:ext uri="{FF2B5EF4-FFF2-40B4-BE49-F238E27FC236}">
                  <a16:creationId xmlns:a16="http://schemas.microsoft.com/office/drawing/2014/main" id="{3F4C7820-9B8F-4585-8999-97DCE1BBD0D4}"/>
                </a:ext>
              </a:extLst>
            </p:cNvPr>
            <p:cNvSpPr txBox="1">
              <a:spLocks/>
            </p:cNvSpPr>
            <p:nvPr/>
          </p:nvSpPr>
          <p:spPr>
            <a:xfrm>
              <a:off x="3048689" y="6388064"/>
              <a:ext cx="1590040" cy="3092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310"/>
                </a:lnSpc>
              </a:pPr>
              <a:r>
                <a:rPr lang="en-US" spc="-5" dirty="0"/>
                <a:t>April 18,</a:t>
              </a:r>
              <a:r>
                <a:rPr lang="en-US" spc="-90" dirty="0"/>
                <a:t> </a:t>
              </a:r>
              <a:r>
                <a:rPr lang="en-US" spc="-5" dirty="0"/>
                <a:t>2017</a:t>
              </a:r>
            </a:p>
          </p:txBody>
        </p:sp>
        <p:sp>
          <p:nvSpPr>
            <p:cNvPr id="30" name="object 17">
              <a:extLst>
                <a:ext uri="{FF2B5EF4-FFF2-40B4-BE49-F238E27FC236}">
                  <a16:creationId xmlns:a16="http://schemas.microsoft.com/office/drawing/2014/main" id="{9FB22A6D-C4AA-41E3-BEB9-B5ACE4477D09}"/>
                </a:ext>
              </a:extLst>
            </p:cNvPr>
            <p:cNvSpPr txBox="1">
              <a:spLocks/>
            </p:cNvSpPr>
            <p:nvPr/>
          </p:nvSpPr>
          <p:spPr>
            <a:xfrm>
              <a:off x="139593" y="6031617"/>
              <a:ext cx="4618071" cy="26930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090"/>
                </a:lnSpc>
              </a:pPr>
              <a:r>
                <a:rPr lang="en-US" spc="-5" dirty="0"/>
                <a:t>Fei-Fei Li </a:t>
              </a:r>
              <a:r>
                <a:rPr lang="en-US" dirty="0"/>
                <a:t>&amp; Justin Johnson &amp; </a:t>
              </a:r>
              <a:r>
                <a:rPr lang="en-US" spc="-5" dirty="0"/>
                <a:t>Serena</a:t>
              </a:r>
              <a:r>
                <a:rPr lang="en-US" spc="-125" dirty="0"/>
                <a:t> </a:t>
              </a:r>
              <a:r>
                <a:rPr lang="en-US" spc="-5" dirty="0"/>
                <a:t>Yeung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3559903-27E1-4171-804D-15F4C857FE56}"/>
                </a:ext>
              </a:extLst>
            </p:cNvPr>
            <p:cNvSpPr txBox="1"/>
            <p:nvPr/>
          </p:nvSpPr>
          <p:spPr>
            <a:xfrm>
              <a:off x="26077" y="6327977"/>
              <a:ext cx="4056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출처</a:t>
              </a:r>
              <a:r>
                <a:rPr lang="en-US" altLang="ko-KR" dirty="0"/>
                <a:t>: cs231n_2017_lecture5</a:t>
              </a:r>
              <a:endParaRPr lang="ko-KR" altLang="en-US" dirty="0"/>
            </a:p>
          </p:txBody>
        </p:sp>
      </p:grpSp>
      <p:grpSp>
        <p:nvGrpSpPr>
          <p:cNvPr id="32" name="object 2">
            <a:extLst>
              <a:ext uri="{FF2B5EF4-FFF2-40B4-BE49-F238E27FC236}">
                <a16:creationId xmlns:a16="http://schemas.microsoft.com/office/drawing/2014/main" id="{D8D6C0D4-2BC5-448E-BADD-B25DAEFFD827}"/>
              </a:ext>
            </a:extLst>
          </p:cNvPr>
          <p:cNvGrpSpPr/>
          <p:nvPr/>
        </p:nvGrpSpPr>
        <p:grpSpPr>
          <a:xfrm>
            <a:off x="7788699" y="2576071"/>
            <a:ext cx="1353820" cy="2777490"/>
            <a:chOff x="7065410" y="1181322"/>
            <a:chExt cx="1353820" cy="2777490"/>
          </a:xfrm>
        </p:grpSpPr>
        <p:sp>
          <p:nvSpPr>
            <p:cNvPr id="33" name="object 3">
              <a:extLst>
                <a:ext uri="{FF2B5EF4-FFF2-40B4-BE49-F238E27FC236}">
                  <a16:creationId xmlns:a16="http://schemas.microsoft.com/office/drawing/2014/main" id="{BD7BB1A4-E797-4D40-A7AC-EA599B7896E5}"/>
                </a:ext>
              </a:extLst>
            </p:cNvPr>
            <p:cNvSpPr/>
            <p:nvPr/>
          </p:nvSpPr>
          <p:spPr>
            <a:xfrm>
              <a:off x="7074935" y="2055020"/>
              <a:ext cx="92710" cy="1894205"/>
            </a:xfrm>
            <a:custGeom>
              <a:avLst/>
              <a:gdLst/>
              <a:ahLst/>
              <a:cxnLst/>
              <a:rect l="l" t="t" r="r" b="b"/>
              <a:pathLst>
                <a:path w="92709" h="1894204">
                  <a:moveTo>
                    <a:pt x="92224" y="1893721"/>
                  </a:moveTo>
                  <a:lnTo>
                    <a:pt x="0" y="1893721"/>
                  </a:lnTo>
                  <a:lnTo>
                    <a:pt x="0" y="0"/>
                  </a:lnTo>
                  <a:lnTo>
                    <a:pt x="92224" y="0"/>
                  </a:lnTo>
                  <a:lnTo>
                    <a:pt x="92224" y="1893721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4">
              <a:extLst>
                <a:ext uri="{FF2B5EF4-FFF2-40B4-BE49-F238E27FC236}">
                  <a16:creationId xmlns:a16="http://schemas.microsoft.com/office/drawing/2014/main" id="{1C753133-EDE0-44D1-A02C-62D796163DAD}"/>
                </a:ext>
              </a:extLst>
            </p:cNvPr>
            <p:cNvSpPr/>
            <p:nvPr/>
          </p:nvSpPr>
          <p:spPr>
            <a:xfrm>
              <a:off x="7167160" y="1190847"/>
              <a:ext cx="864235" cy="2758440"/>
            </a:xfrm>
            <a:custGeom>
              <a:avLst/>
              <a:gdLst/>
              <a:ahLst/>
              <a:cxnLst/>
              <a:rect l="l" t="t" r="r" b="b"/>
              <a:pathLst>
                <a:path w="864234" h="2758440">
                  <a:moveTo>
                    <a:pt x="0" y="2757894"/>
                  </a:moveTo>
                  <a:lnTo>
                    <a:pt x="0" y="864173"/>
                  </a:lnTo>
                  <a:lnTo>
                    <a:pt x="864173" y="0"/>
                  </a:lnTo>
                  <a:lnTo>
                    <a:pt x="864173" y="1893721"/>
                  </a:lnTo>
                  <a:lnTo>
                    <a:pt x="0" y="2757894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5">
              <a:extLst>
                <a:ext uri="{FF2B5EF4-FFF2-40B4-BE49-F238E27FC236}">
                  <a16:creationId xmlns:a16="http://schemas.microsoft.com/office/drawing/2014/main" id="{C09338C2-5ADE-4520-9E70-673DCEAC35F7}"/>
                </a:ext>
              </a:extLst>
            </p:cNvPr>
            <p:cNvSpPr/>
            <p:nvPr/>
          </p:nvSpPr>
          <p:spPr>
            <a:xfrm>
              <a:off x="7074935" y="1190847"/>
              <a:ext cx="956944" cy="864235"/>
            </a:xfrm>
            <a:custGeom>
              <a:avLst/>
              <a:gdLst/>
              <a:ahLst/>
              <a:cxnLst/>
              <a:rect l="l" t="t" r="r" b="b"/>
              <a:pathLst>
                <a:path w="956945" h="864235">
                  <a:moveTo>
                    <a:pt x="92224" y="864173"/>
                  </a:moveTo>
                  <a:lnTo>
                    <a:pt x="0" y="864173"/>
                  </a:lnTo>
                  <a:lnTo>
                    <a:pt x="864173" y="0"/>
                  </a:lnTo>
                  <a:lnTo>
                    <a:pt x="956398" y="0"/>
                  </a:lnTo>
                  <a:lnTo>
                    <a:pt x="92224" y="864173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6">
              <a:extLst>
                <a:ext uri="{FF2B5EF4-FFF2-40B4-BE49-F238E27FC236}">
                  <a16:creationId xmlns:a16="http://schemas.microsoft.com/office/drawing/2014/main" id="{A3E4441D-5316-4D3D-9FB9-CAD58F94E98F}"/>
                </a:ext>
              </a:extLst>
            </p:cNvPr>
            <p:cNvSpPr/>
            <p:nvPr/>
          </p:nvSpPr>
          <p:spPr>
            <a:xfrm>
              <a:off x="7074935" y="1190847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5" h="2758440">
                  <a:moveTo>
                    <a:pt x="0" y="864173"/>
                  </a:moveTo>
                  <a:lnTo>
                    <a:pt x="864173" y="0"/>
                  </a:lnTo>
                  <a:lnTo>
                    <a:pt x="956398" y="0"/>
                  </a:lnTo>
                  <a:lnTo>
                    <a:pt x="956398" y="1893721"/>
                  </a:lnTo>
                  <a:lnTo>
                    <a:pt x="92224" y="2757894"/>
                  </a:lnTo>
                  <a:lnTo>
                    <a:pt x="0" y="2757894"/>
                  </a:lnTo>
                  <a:lnTo>
                    <a:pt x="0" y="864173"/>
                  </a:lnTo>
                  <a:close/>
                </a:path>
                <a:path w="956945" h="2758440">
                  <a:moveTo>
                    <a:pt x="0" y="864173"/>
                  </a:moveTo>
                  <a:lnTo>
                    <a:pt x="92224" y="864173"/>
                  </a:lnTo>
                  <a:lnTo>
                    <a:pt x="956398" y="0"/>
                  </a:lnTo>
                </a:path>
                <a:path w="956945" h="2758440">
                  <a:moveTo>
                    <a:pt x="92224" y="864173"/>
                  </a:moveTo>
                  <a:lnTo>
                    <a:pt x="92224" y="275789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7">
              <a:extLst>
                <a:ext uri="{FF2B5EF4-FFF2-40B4-BE49-F238E27FC236}">
                  <a16:creationId xmlns:a16="http://schemas.microsoft.com/office/drawing/2014/main" id="{36AFA6FA-E2FD-41E6-A634-30EE6EA16CDF}"/>
                </a:ext>
              </a:extLst>
            </p:cNvPr>
            <p:cNvSpPr/>
            <p:nvPr/>
          </p:nvSpPr>
          <p:spPr>
            <a:xfrm>
              <a:off x="7452909" y="2055020"/>
              <a:ext cx="92710" cy="1894205"/>
            </a:xfrm>
            <a:custGeom>
              <a:avLst/>
              <a:gdLst/>
              <a:ahLst/>
              <a:cxnLst/>
              <a:rect l="l" t="t" r="r" b="b"/>
              <a:pathLst>
                <a:path w="92709" h="1894204">
                  <a:moveTo>
                    <a:pt x="92224" y="1893721"/>
                  </a:moveTo>
                  <a:lnTo>
                    <a:pt x="0" y="1893721"/>
                  </a:lnTo>
                  <a:lnTo>
                    <a:pt x="0" y="0"/>
                  </a:lnTo>
                  <a:lnTo>
                    <a:pt x="92224" y="0"/>
                  </a:lnTo>
                  <a:lnTo>
                    <a:pt x="92224" y="1893721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8">
              <a:extLst>
                <a:ext uri="{FF2B5EF4-FFF2-40B4-BE49-F238E27FC236}">
                  <a16:creationId xmlns:a16="http://schemas.microsoft.com/office/drawing/2014/main" id="{D7F798D9-F8A4-4C9C-AFE4-73EF58374B92}"/>
                </a:ext>
              </a:extLst>
            </p:cNvPr>
            <p:cNvSpPr/>
            <p:nvPr/>
          </p:nvSpPr>
          <p:spPr>
            <a:xfrm>
              <a:off x="7545134" y="1190847"/>
              <a:ext cx="864235" cy="2758440"/>
            </a:xfrm>
            <a:custGeom>
              <a:avLst/>
              <a:gdLst/>
              <a:ahLst/>
              <a:cxnLst/>
              <a:rect l="l" t="t" r="r" b="b"/>
              <a:pathLst>
                <a:path w="864234" h="2758440">
                  <a:moveTo>
                    <a:pt x="0" y="2757894"/>
                  </a:moveTo>
                  <a:lnTo>
                    <a:pt x="0" y="864173"/>
                  </a:lnTo>
                  <a:lnTo>
                    <a:pt x="864173" y="0"/>
                  </a:lnTo>
                  <a:lnTo>
                    <a:pt x="864173" y="1893721"/>
                  </a:lnTo>
                  <a:lnTo>
                    <a:pt x="0" y="2757894"/>
                  </a:lnTo>
                  <a:close/>
                </a:path>
              </a:pathLst>
            </a:custGeom>
            <a:solidFill>
              <a:srgbClr val="ACBA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9">
              <a:extLst>
                <a:ext uri="{FF2B5EF4-FFF2-40B4-BE49-F238E27FC236}">
                  <a16:creationId xmlns:a16="http://schemas.microsoft.com/office/drawing/2014/main" id="{6410F041-2FD5-4BDB-A5D1-0DA1E9349CA4}"/>
                </a:ext>
              </a:extLst>
            </p:cNvPr>
            <p:cNvSpPr/>
            <p:nvPr/>
          </p:nvSpPr>
          <p:spPr>
            <a:xfrm>
              <a:off x="7452909" y="1190847"/>
              <a:ext cx="956944" cy="864235"/>
            </a:xfrm>
            <a:custGeom>
              <a:avLst/>
              <a:gdLst/>
              <a:ahLst/>
              <a:cxnLst/>
              <a:rect l="l" t="t" r="r" b="b"/>
              <a:pathLst>
                <a:path w="956945" h="864235">
                  <a:moveTo>
                    <a:pt x="92224" y="864173"/>
                  </a:moveTo>
                  <a:lnTo>
                    <a:pt x="0" y="864173"/>
                  </a:lnTo>
                  <a:lnTo>
                    <a:pt x="864173" y="0"/>
                  </a:lnTo>
                  <a:lnTo>
                    <a:pt x="956398" y="0"/>
                  </a:lnTo>
                  <a:lnTo>
                    <a:pt x="92224" y="864173"/>
                  </a:lnTo>
                  <a:close/>
                </a:path>
              </a:pathLst>
            </a:custGeom>
            <a:solidFill>
              <a:srgbClr val="DFED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10">
              <a:extLst>
                <a:ext uri="{FF2B5EF4-FFF2-40B4-BE49-F238E27FC236}">
                  <a16:creationId xmlns:a16="http://schemas.microsoft.com/office/drawing/2014/main" id="{4A9BACFD-B6E8-43F8-863E-0119B4C53D94}"/>
                </a:ext>
              </a:extLst>
            </p:cNvPr>
            <p:cNvSpPr/>
            <p:nvPr/>
          </p:nvSpPr>
          <p:spPr>
            <a:xfrm>
              <a:off x="7452909" y="1190847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5" h="2758440">
                  <a:moveTo>
                    <a:pt x="0" y="864173"/>
                  </a:moveTo>
                  <a:lnTo>
                    <a:pt x="864173" y="0"/>
                  </a:lnTo>
                  <a:lnTo>
                    <a:pt x="956398" y="0"/>
                  </a:lnTo>
                  <a:lnTo>
                    <a:pt x="956398" y="1893721"/>
                  </a:lnTo>
                  <a:lnTo>
                    <a:pt x="92224" y="2757894"/>
                  </a:lnTo>
                  <a:lnTo>
                    <a:pt x="0" y="2757894"/>
                  </a:lnTo>
                  <a:lnTo>
                    <a:pt x="0" y="864173"/>
                  </a:lnTo>
                  <a:close/>
                </a:path>
                <a:path w="956945" h="2758440">
                  <a:moveTo>
                    <a:pt x="0" y="864173"/>
                  </a:moveTo>
                  <a:lnTo>
                    <a:pt x="92224" y="864173"/>
                  </a:lnTo>
                  <a:lnTo>
                    <a:pt x="956398" y="0"/>
                  </a:lnTo>
                </a:path>
                <a:path w="956945" h="2758440">
                  <a:moveTo>
                    <a:pt x="92224" y="864173"/>
                  </a:moveTo>
                  <a:lnTo>
                    <a:pt x="92224" y="275789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11">
            <a:extLst>
              <a:ext uri="{FF2B5EF4-FFF2-40B4-BE49-F238E27FC236}">
                <a16:creationId xmlns:a16="http://schemas.microsoft.com/office/drawing/2014/main" id="{1A120330-0074-4954-91D5-A9FC62493D3A}"/>
              </a:ext>
            </a:extLst>
          </p:cNvPr>
          <p:cNvGrpSpPr/>
          <p:nvPr/>
        </p:nvGrpSpPr>
        <p:grpSpPr>
          <a:xfrm>
            <a:off x="2352160" y="3548069"/>
            <a:ext cx="1898014" cy="833119"/>
            <a:chOff x="1628871" y="2153320"/>
            <a:chExt cx="1898014" cy="833119"/>
          </a:xfrm>
        </p:grpSpPr>
        <p:sp>
          <p:nvSpPr>
            <p:cNvPr id="42" name="object 12">
              <a:extLst>
                <a:ext uri="{FF2B5EF4-FFF2-40B4-BE49-F238E27FC236}">
                  <a16:creationId xmlns:a16="http://schemas.microsoft.com/office/drawing/2014/main" id="{FF4F8241-E48F-4290-B3BE-6500DE1A0241}"/>
                </a:ext>
              </a:extLst>
            </p:cNvPr>
            <p:cNvSpPr/>
            <p:nvPr/>
          </p:nvSpPr>
          <p:spPr>
            <a:xfrm>
              <a:off x="1638396" y="2313542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80" h="663575">
                  <a:moveTo>
                    <a:pt x="131602" y="663201"/>
                  </a:moveTo>
                  <a:lnTo>
                    <a:pt x="0" y="663201"/>
                  </a:lnTo>
                  <a:lnTo>
                    <a:pt x="0" y="0"/>
                  </a:lnTo>
                  <a:lnTo>
                    <a:pt x="131602" y="0"/>
                  </a:lnTo>
                  <a:lnTo>
                    <a:pt x="131602" y="663201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13">
              <a:extLst>
                <a:ext uri="{FF2B5EF4-FFF2-40B4-BE49-F238E27FC236}">
                  <a16:creationId xmlns:a16="http://schemas.microsoft.com/office/drawing/2014/main" id="{BD4F4091-03A5-4887-AAF9-794DA6EC889D}"/>
                </a:ext>
              </a:extLst>
            </p:cNvPr>
            <p:cNvSpPr/>
            <p:nvPr/>
          </p:nvSpPr>
          <p:spPr>
            <a:xfrm>
              <a:off x="1769998" y="2162845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30" h="814069">
                  <a:moveTo>
                    <a:pt x="0" y="813898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150697" y="663198"/>
                  </a:lnTo>
                  <a:lnTo>
                    <a:pt x="0" y="813898"/>
                  </a:lnTo>
                  <a:close/>
                </a:path>
              </a:pathLst>
            </a:custGeom>
            <a:solidFill>
              <a:srgbClr val="ACBA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14">
              <a:extLst>
                <a:ext uri="{FF2B5EF4-FFF2-40B4-BE49-F238E27FC236}">
                  <a16:creationId xmlns:a16="http://schemas.microsoft.com/office/drawing/2014/main" id="{1453E55F-9111-4EF9-A8AC-DB71748CCC4B}"/>
                </a:ext>
              </a:extLst>
            </p:cNvPr>
            <p:cNvSpPr/>
            <p:nvPr/>
          </p:nvSpPr>
          <p:spPr>
            <a:xfrm>
              <a:off x="1638396" y="2162845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30">
                  <a:moveTo>
                    <a:pt x="131602" y="150697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282299" y="0"/>
                  </a:lnTo>
                  <a:lnTo>
                    <a:pt x="131602" y="150697"/>
                  </a:lnTo>
                  <a:close/>
                </a:path>
              </a:pathLst>
            </a:custGeom>
            <a:solidFill>
              <a:srgbClr val="DFED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15">
              <a:extLst>
                <a:ext uri="{FF2B5EF4-FFF2-40B4-BE49-F238E27FC236}">
                  <a16:creationId xmlns:a16="http://schemas.microsoft.com/office/drawing/2014/main" id="{35A9591A-F029-4D77-9610-3B5850DEE8E2}"/>
                </a:ext>
              </a:extLst>
            </p:cNvPr>
            <p:cNvSpPr/>
            <p:nvPr/>
          </p:nvSpPr>
          <p:spPr>
            <a:xfrm>
              <a:off x="1638396" y="2162845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69">
                  <a:moveTo>
                    <a:pt x="0" y="150697"/>
                  </a:moveTo>
                  <a:lnTo>
                    <a:pt x="150697" y="0"/>
                  </a:lnTo>
                  <a:lnTo>
                    <a:pt x="282299" y="0"/>
                  </a:lnTo>
                  <a:lnTo>
                    <a:pt x="282299" y="663198"/>
                  </a:lnTo>
                  <a:lnTo>
                    <a:pt x="131602" y="813898"/>
                  </a:lnTo>
                  <a:lnTo>
                    <a:pt x="0" y="813898"/>
                  </a:lnTo>
                  <a:lnTo>
                    <a:pt x="0" y="150697"/>
                  </a:lnTo>
                  <a:close/>
                </a:path>
                <a:path w="282575" h="814069">
                  <a:moveTo>
                    <a:pt x="0" y="150697"/>
                  </a:moveTo>
                  <a:lnTo>
                    <a:pt x="131602" y="150697"/>
                  </a:lnTo>
                  <a:lnTo>
                    <a:pt x="282299" y="0"/>
                  </a:lnTo>
                </a:path>
                <a:path w="282575" h="814069">
                  <a:moveTo>
                    <a:pt x="131602" y="150697"/>
                  </a:moveTo>
                  <a:lnTo>
                    <a:pt x="131602" y="813898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16">
              <a:extLst>
                <a:ext uri="{FF2B5EF4-FFF2-40B4-BE49-F238E27FC236}">
                  <a16:creationId xmlns:a16="http://schemas.microsoft.com/office/drawing/2014/main" id="{28B22D13-EE5F-4E8F-BDA0-35D667FF68A1}"/>
                </a:ext>
              </a:extLst>
            </p:cNvPr>
            <p:cNvSpPr/>
            <p:nvPr/>
          </p:nvSpPr>
          <p:spPr>
            <a:xfrm>
              <a:off x="3234643" y="2428645"/>
              <a:ext cx="282575" cy="282575"/>
            </a:xfrm>
            <a:custGeom>
              <a:avLst/>
              <a:gdLst/>
              <a:ahLst/>
              <a:cxnLst/>
              <a:rect l="l" t="t" r="r" b="b"/>
              <a:pathLst>
                <a:path w="282575" h="282575">
                  <a:moveTo>
                    <a:pt x="141149" y="282299"/>
                  </a:moveTo>
                  <a:lnTo>
                    <a:pt x="96537" y="275103"/>
                  </a:lnTo>
                  <a:lnTo>
                    <a:pt x="57790" y="255064"/>
                  </a:lnTo>
                  <a:lnTo>
                    <a:pt x="27235" y="224508"/>
                  </a:lnTo>
                  <a:lnTo>
                    <a:pt x="7196" y="185762"/>
                  </a:lnTo>
                  <a:lnTo>
                    <a:pt x="0" y="141149"/>
                  </a:lnTo>
                  <a:lnTo>
                    <a:pt x="7196" y="96535"/>
                  </a:lnTo>
                  <a:lnTo>
                    <a:pt x="27235" y="57788"/>
                  </a:lnTo>
                  <a:lnTo>
                    <a:pt x="57790" y="27233"/>
                  </a:lnTo>
                  <a:lnTo>
                    <a:pt x="96537" y="7195"/>
                  </a:lnTo>
                  <a:lnTo>
                    <a:pt x="141149" y="0"/>
                  </a:lnTo>
                  <a:lnTo>
                    <a:pt x="168812" y="2737"/>
                  </a:lnTo>
                  <a:lnTo>
                    <a:pt x="219460" y="23714"/>
                  </a:lnTo>
                  <a:lnTo>
                    <a:pt x="258579" y="62841"/>
                  </a:lnTo>
                  <a:lnTo>
                    <a:pt x="279561" y="113488"/>
                  </a:lnTo>
                  <a:lnTo>
                    <a:pt x="282299" y="141149"/>
                  </a:lnTo>
                  <a:lnTo>
                    <a:pt x="275103" y="185762"/>
                  </a:lnTo>
                  <a:lnTo>
                    <a:pt x="255064" y="224508"/>
                  </a:lnTo>
                  <a:lnTo>
                    <a:pt x="224508" y="255064"/>
                  </a:lnTo>
                  <a:lnTo>
                    <a:pt x="185762" y="275103"/>
                  </a:lnTo>
                  <a:lnTo>
                    <a:pt x="141149" y="282299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17">
              <a:extLst>
                <a:ext uri="{FF2B5EF4-FFF2-40B4-BE49-F238E27FC236}">
                  <a16:creationId xmlns:a16="http://schemas.microsoft.com/office/drawing/2014/main" id="{34934761-C8F4-4814-9125-3DF07E99851C}"/>
                </a:ext>
              </a:extLst>
            </p:cNvPr>
            <p:cNvSpPr/>
            <p:nvPr/>
          </p:nvSpPr>
          <p:spPr>
            <a:xfrm>
              <a:off x="1745146" y="2183095"/>
              <a:ext cx="1772285" cy="786130"/>
            </a:xfrm>
            <a:custGeom>
              <a:avLst/>
              <a:gdLst/>
              <a:ahLst/>
              <a:cxnLst/>
              <a:rect l="l" t="t" r="r" b="b"/>
              <a:pathLst>
                <a:path w="1772285" h="786130">
                  <a:moveTo>
                    <a:pt x="1489496" y="386699"/>
                  </a:moveTo>
                  <a:lnTo>
                    <a:pt x="1496693" y="342084"/>
                  </a:lnTo>
                  <a:lnTo>
                    <a:pt x="1516732" y="303338"/>
                  </a:lnTo>
                  <a:lnTo>
                    <a:pt x="1547287" y="272783"/>
                  </a:lnTo>
                  <a:lnTo>
                    <a:pt x="1586034" y="252745"/>
                  </a:lnTo>
                  <a:lnTo>
                    <a:pt x="1630646" y="245549"/>
                  </a:lnTo>
                  <a:lnTo>
                    <a:pt x="1684662" y="256293"/>
                  </a:lnTo>
                  <a:lnTo>
                    <a:pt x="1730446" y="286891"/>
                  </a:lnTo>
                  <a:lnTo>
                    <a:pt x="1761049" y="332687"/>
                  </a:lnTo>
                  <a:lnTo>
                    <a:pt x="1771796" y="386699"/>
                  </a:lnTo>
                  <a:lnTo>
                    <a:pt x="1764600" y="431311"/>
                  </a:lnTo>
                  <a:lnTo>
                    <a:pt x="1744561" y="470058"/>
                  </a:lnTo>
                  <a:lnTo>
                    <a:pt x="1714005" y="500613"/>
                  </a:lnTo>
                  <a:lnTo>
                    <a:pt x="1675259" y="520652"/>
                  </a:lnTo>
                  <a:lnTo>
                    <a:pt x="1630646" y="527848"/>
                  </a:lnTo>
                  <a:lnTo>
                    <a:pt x="1586034" y="520652"/>
                  </a:lnTo>
                  <a:lnTo>
                    <a:pt x="1547287" y="500613"/>
                  </a:lnTo>
                  <a:lnTo>
                    <a:pt x="1516732" y="470058"/>
                  </a:lnTo>
                  <a:lnTo>
                    <a:pt x="1496693" y="431311"/>
                  </a:lnTo>
                  <a:lnTo>
                    <a:pt x="1489496" y="386699"/>
                  </a:lnTo>
                  <a:close/>
                </a:path>
                <a:path w="1772285" h="786130">
                  <a:moveTo>
                    <a:pt x="0" y="785698"/>
                  </a:moveTo>
                  <a:lnTo>
                    <a:pt x="1489496" y="386699"/>
                  </a:lnTo>
                </a:path>
                <a:path w="1772285" h="786130">
                  <a:moveTo>
                    <a:pt x="19499" y="149399"/>
                  </a:moveTo>
                  <a:lnTo>
                    <a:pt x="1489496" y="386699"/>
                  </a:lnTo>
                </a:path>
                <a:path w="1772285" h="786130">
                  <a:moveTo>
                    <a:pt x="155699" y="0"/>
                  </a:moveTo>
                  <a:lnTo>
                    <a:pt x="1489496" y="386699"/>
                  </a:lnTo>
                </a:path>
                <a:path w="1772285" h="786130">
                  <a:moveTo>
                    <a:pt x="181799" y="636298"/>
                  </a:moveTo>
                  <a:lnTo>
                    <a:pt x="1489496" y="3866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18">
            <a:extLst>
              <a:ext uri="{FF2B5EF4-FFF2-40B4-BE49-F238E27FC236}">
                <a16:creationId xmlns:a16="http://schemas.microsoft.com/office/drawing/2014/main" id="{2AC28BC9-7B0F-4272-8A4F-8115413C746E}"/>
              </a:ext>
            </a:extLst>
          </p:cNvPr>
          <p:cNvSpPr txBox="1"/>
          <p:nvPr/>
        </p:nvSpPr>
        <p:spPr>
          <a:xfrm>
            <a:off x="2630806" y="4949468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58" name="object 19">
            <a:extLst>
              <a:ext uri="{FF2B5EF4-FFF2-40B4-BE49-F238E27FC236}">
                <a16:creationId xmlns:a16="http://schemas.microsoft.com/office/drawing/2014/main" id="{6B98699C-49FB-4DE3-BBCB-6A45C8354684}"/>
              </a:ext>
            </a:extLst>
          </p:cNvPr>
          <p:cNvSpPr txBox="1"/>
          <p:nvPr/>
        </p:nvSpPr>
        <p:spPr>
          <a:xfrm>
            <a:off x="2995108" y="2876299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59" name="object 20">
            <a:extLst>
              <a:ext uri="{FF2B5EF4-FFF2-40B4-BE49-F238E27FC236}">
                <a16:creationId xmlns:a16="http://schemas.microsoft.com/office/drawing/2014/main" id="{AF1EA184-71FF-4171-BBE9-5BF9ECCA4EAC}"/>
              </a:ext>
            </a:extLst>
          </p:cNvPr>
          <p:cNvSpPr txBox="1"/>
          <p:nvPr/>
        </p:nvSpPr>
        <p:spPr>
          <a:xfrm>
            <a:off x="1960199" y="534110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60" name="object 22">
            <a:extLst>
              <a:ext uri="{FF2B5EF4-FFF2-40B4-BE49-F238E27FC236}">
                <a16:creationId xmlns:a16="http://schemas.microsoft.com/office/drawing/2014/main" id="{BAD3C2D7-37DE-4D91-9992-01C576A4C40D}"/>
              </a:ext>
            </a:extLst>
          </p:cNvPr>
          <p:cNvSpPr txBox="1"/>
          <p:nvPr/>
        </p:nvSpPr>
        <p:spPr>
          <a:xfrm>
            <a:off x="4276027" y="2224055"/>
            <a:ext cx="2091689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32x32x3</a:t>
            </a:r>
            <a:r>
              <a:rPr sz="24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image  </a:t>
            </a:r>
            <a:r>
              <a:rPr sz="2400" spc="-5" dirty="0">
                <a:solidFill>
                  <a:srgbClr val="38751C"/>
                </a:solidFill>
                <a:latin typeface="Arial"/>
                <a:cs typeface="Arial"/>
              </a:rPr>
              <a:t>5x5x3</a:t>
            </a:r>
            <a:r>
              <a:rPr sz="2400" spc="-2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38751C"/>
                </a:solidFill>
                <a:latin typeface="Arial"/>
                <a:cs typeface="Arial"/>
              </a:rPr>
              <a:t>filter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61" name="object 23">
            <a:extLst>
              <a:ext uri="{FF2B5EF4-FFF2-40B4-BE49-F238E27FC236}">
                <a16:creationId xmlns:a16="http://schemas.microsoft.com/office/drawing/2014/main" id="{A9B5DD3E-8816-4901-95D1-34F97001B556}"/>
              </a:ext>
            </a:extLst>
          </p:cNvPr>
          <p:cNvGrpSpPr/>
          <p:nvPr/>
        </p:nvGrpSpPr>
        <p:grpSpPr>
          <a:xfrm>
            <a:off x="3080721" y="2400234"/>
            <a:ext cx="980440" cy="245110"/>
            <a:chOff x="2357432" y="1005485"/>
            <a:chExt cx="980440" cy="245110"/>
          </a:xfrm>
        </p:grpSpPr>
        <p:sp>
          <p:nvSpPr>
            <p:cNvPr id="62" name="object 24">
              <a:extLst>
                <a:ext uri="{FF2B5EF4-FFF2-40B4-BE49-F238E27FC236}">
                  <a16:creationId xmlns:a16="http://schemas.microsoft.com/office/drawing/2014/main" id="{5035D30D-E3FF-4174-925C-E1CF61A7F12A}"/>
                </a:ext>
              </a:extLst>
            </p:cNvPr>
            <p:cNvSpPr/>
            <p:nvPr/>
          </p:nvSpPr>
          <p:spPr>
            <a:xfrm>
              <a:off x="2404257" y="1010247"/>
              <a:ext cx="929005" cy="220345"/>
            </a:xfrm>
            <a:custGeom>
              <a:avLst/>
              <a:gdLst/>
              <a:ahLst/>
              <a:cxnLst/>
              <a:rect l="l" t="t" r="r" b="b"/>
              <a:pathLst>
                <a:path w="929004" h="220344">
                  <a:moveTo>
                    <a:pt x="928685" y="0"/>
                  </a:moveTo>
                  <a:lnTo>
                    <a:pt x="0" y="219929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25">
              <a:extLst>
                <a:ext uri="{FF2B5EF4-FFF2-40B4-BE49-F238E27FC236}">
                  <a16:creationId xmlns:a16="http://schemas.microsoft.com/office/drawing/2014/main" id="{A67C4FFA-6D28-4319-850F-9F6219D90121}"/>
                </a:ext>
              </a:extLst>
            </p:cNvPr>
            <p:cNvSpPr/>
            <p:nvPr/>
          </p:nvSpPr>
          <p:spPr>
            <a:xfrm>
              <a:off x="2362195" y="1214867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5">
                  <a:moveTo>
                    <a:pt x="45687" y="30619"/>
                  </a:moveTo>
                  <a:lnTo>
                    <a:pt x="0" y="25269"/>
                  </a:lnTo>
                  <a:lnTo>
                    <a:pt x="38434" y="0"/>
                  </a:lnTo>
                  <a:lnTo>
                    <a:pt x="45687" y="306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26">
              <a:extLst>
                <a:ext uri="{FF2B5EF4-FFF2-40B4-BE49-F238E27FC236}">
                  <a16:creationId xmlns:a16="http://schemas.microsoft.com/office/drawing/2014/main" id="{F3B05F76-E1BA-408A-B4D0-1A039209CC25}"/>
                </a:ext>
              </a:extLst>
            </p:cNvPr>
            <p:cNvSpPr/>
            <p:nvPr/>
          </p:nvSpPr>
          <p:spPr>
            <a:xfrm>
              <a:off x="2362195" y="1214867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5">
                  <a:moveTo>
                    <a:pt x="38434" y="0"/>
                  </a:moveTo>
                  <a:lnTo>
                    <a:pt x="0" y="25269"/>
                  </a:lnTo>
                  <a:lnTo>
                    <a:pt x="45687" y="30619"/>
                  </a:lnTo>
                  <a:lnTo>
                    <a:pt x="3843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5" name="object 27">
            <a:extLst>
              <a:ext uri="{FF2B5EF4-FFF2-40B4-BE49-F238E27FC236}">
                <a16:creationId xmlns:a16="http://schemas.microsoft.com/office/drawing/2014/main" id="{200911CA-E4CD-4D52-8F79-C5124841DE72}"/>
              </a:ext>
            </a:extLst>
          </p:cNvPr>
          <p:cNvGrpSpPr/>
          <p:nvPr/>
        </p:nvGrpSpPr>
        <p:grpSpPr>
          <a:xfrm>
            <a:off x="1935636" y="2576071"/>
            <a:ext cx="2229485" cy="2777490"/>
            <a:chOff x="1212347" y="1181322"/>
            <a:chExt cx="2229485" cy="2777490"/>
          </a:xfrm>
        </p:grpSpPr>
        <p:sp>
          <p:nvSpPr>
            <p:cNvPr id="66" name="object 28">
              <a:extLst>
                <a:ext uri="{FF2B5EF4-FFF2-40B4-BE49-F238E27FC236}">
                  <a16:creationId xmlns:a16="http://schemas.microsoft.com/office/drawing/2014/main" id="{CD5D9FA9-35E3-4A6E-88BE-9AD267690819}"/>
                </a:ext>
              </a:extLst>
            </p:cNvPr>
            <p:cNvSpPr/>
            <p:nvPr/>
          </p:nvSpPr>
          <p:spPr>
            <a:xfrm>
              <a:off x="2090910" y="1493772"/>
              <a:ext cx="1346200" cy="523240"/>
            </a:xfrm>
            <a:custGeom>
              <a:avLst/>
              <a:gdLst/>
              <a:ahLst/>
              <a:cxnLst/>
              <a:rect l="l" t="t" r="r" b="b"/>
              <a:pathLst>
                <a:path w="1346200" h="523239">
                  <a:moveTo>
                    <a:pt x="1345632" y="0"/>
                  </a:moveTo>
                  <a:lnTo>
                    <a:pt x="0" y="523188"/>
                  </a:lnTo>
                </a:path>
              </a:pathLst>
            </a:custGeom>
            <a:ln w="9524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29">
              <a:extLst>
                <a:ext uri="{FF2B5EF4-FFF2-40B4-BE49-F238E27FC236}">
                  <a16:creationId xmlns:a16="http://schemas.microsoft.com/office/drawing/2014/main" id="{53330F0E-02A5-4189-9EE2-E8228922A0D0}"/>
                </a:ext>
              </a:extLst>
            </p:cNvPr>
            <p:cNvSpPr/>
            <p:nvPr/>
          </p:nvSpPr>
          <p:spPr>
            <a:xfrm>
              <a:off x="2050623" y="2002298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0" y="30327"/>
                  </a:moveTo>
                  <a:lnTo>
                    <a:pt x="34587" y="0"/>
                  </a:lnTo>
                  <a:lnTo>
                    <a:pt x="45989" y="29324"/>
                  </a:lnTo>
                  <a:lnTo>
                    <a:pt x="0" y="30327"/>
                  </a:lnTo>
                  <a:close/>
                </a:path>
              </a:pathLst>
            </a:custGeom>
            <a:solidFill>
              <a:srgbClr val="3875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30">
              <a:extLst>
                <a:ext uri="{FF2B5EF4-FFF2-40B4-BE49-F238E27FC236}">
                  <a16:creationId xmlns:a16="http://schemas.microsoft.com/office/drawing/2014/main" id="{C11301C5-355B-4BC1-982B-9ECD04019735}"/>
                </a:ext>
              </a:extLst>
            </p:cNvPr>
            <p:cNvSpPr/>
            <p:nvPr/>
          </p:nvSpPr>
          <p:spPr>
            <a:xfrm>
              <a:off x="2050623" y="2002298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34587" y="0"/>
                  </a:moveTo>
                  <a:lnTo>
                    <a:pt x="0" y="30327"/>
                  </a:lnTo>
                  <a:lnTo>
                    <a:pt x="45989" y="29324"/>
                  </a:lnTo>
                  <a:lnTo>
                    <a:pt x="34587" y="0"/>
                  </a:lnTo>
                  <a:close/>
                </a:path>
              </a:pathLst>
            </a:custGeom>
            <a:ln w="9524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31">
              <a:extLst>
                <a:ext uri="{FF2B5EF4-FFF2-40B4-BE49-F238E27FC236}">
                  <a16:creationId xmlns:a16="http://schemas.microsoft.com/office/drawing/2014/main" id="{1C3B2F6C-CB76-4AE8-851B-534B30A7AF7A}"/>
                </a:ext>
              </a:extLst>
            </p:cNvPr>
            <p:cNvSpPr/>
            <p:nvPr/>
          </p:nvSpPr>
          <p:spPr>
            <a:xfrm>
              <a:off x="1221872" y="1934073"/>
              <a:ext cx="213360" cy="2014855"/>
            </a:xfrm>
            <a:custGeom>
              <a:avLst/>
              <a:gdLst/>
              <a:ahLst/>
              <a:cxnLst/>
              <a:rect l="l" t="t" r="r" b="b"/>
              <a:pathLst>
                <a:path w="213359" h="2014854">
                  <a:moveTo>
                    <a:pt x="213172" y="2014668"/>
                  </a:moveTo>
                  <a:lnTo>
                    <a:pt x="0" y="2014668"/>
                  </a:lnTo>
                  <a:lnTo>
                    <a:pt x="0" y="0"/>
                  </a:lnTo>
                  <a:lnTo>
                    <a:pt x="213172" y="0"/>
                  </a:lnTo>
                  <a:lnTo>
                    <a:pt x="213172" y="2014668"/>
                  </a:lnTo>
                  <a:close/>
                </a:path>
              </a:pathLst>
            </a:custGeom>
            <a:solidFill>
              <a:srgbClr val="F4CCCC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32">
              <a:extLst>
                <a:ext uri="{FF2B5EF4-FFF2-40B4-BE49-F238E27FC236}">
                  <a16:creationId xmlns:a16="http://schemas.microsoft.com/office/drawing/2014/main" id="{DEBFEC48-8118-429A-B5C9-EB1B5F73D49F}"/>
                </a:ext>
              </a:extLst>
            </p:cNvPr>
            <p:cNvSpPr/>
            <p:nvPr/>
          </p:nvSpPr>
          <p:spPr>
            <a:xfrm>
              <a:off x="1435044" y="1190847"/>
              <a:ext cx="743585" cy="2758440"/>
            </a:xfrm>
            <a:custGeom>
              <a:avLst/>
              <a:gdLst/>
              <a:ahLst/>
              <a:cxnLst/>
              <a:rect l="l" t="t" r="r" b="b"/>
              <a:pathLst>
                <a:path w="743585" h="2758440">
                  <a:moveTo>
                    <a:pt x="0" y="2757894"/>
                  </a:moveTo>
                  <a:lnTo>
                    <a:pt x="0" y="743226"/>
                  </a:lnTo>
                  <a:lnTo>
                    <a:pt x="743226" y="0"/>
                  </a:lnTo>
                  <a:lnTo>
                    <a:pt x="743226" y="2014670"/>
                  </a:lnTo>
                  <a:lnTo>
                    <a:pt x="0" y="2757894"/>
                  </a:lnTo>
                  <a:close/>
                </a:path>
              </a:pathLst>
            </a:custGeom>
            <a:solidFill>
              <a:srgbClr val="C3A3A3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33">
              <a:extLst>
                <a:ext uri="{FF2B5EF4-FFF2-40B4-BE49-F238E27FC236}">
                  <a16:creationId xmlns:a16="http://schemas.microsoft.com/office/drawing/2014/main" id="{76A5D1A2-BE98-4D01-9286-942EA556EE0F}"/>
                </a:ext>
              </a:extLst>
            </p:cNvPr>
            <p:cNvSpPr/>
            <p:nvPr/>
          </p:nvSpPr>
          <p:spPr>
            <a:xfrm>
              <a:off x="1221872" y="1190847"/>
              <a:ext cx="956944" cy="743585"/>
            </a:xfrm>
            <a:custGeom>
              <a:avLst/>
              <a:gdLst/>
              <a:ahLst/>
              <a:cxnLst/>
              <a:rect l="l" t="t" r="r" b="b"/>
              <a:pathLst>
                <a:path w="956944" h="743585">
                  <a:moveTo>
                    <a:pt x="213172" y="743226"/>
                  </a:moveTo>
                  <a:lnTo>
                    <a:pt x="0" y="743226"/>
                  </a:lnTo>
                  <a:lnTo>
                    <a:pt x="743226" y="0"/>
                  </a:lnTo>
                  <a:lnTo>
                    <a:pt x="956398" y="0"/>
                  </a:lnTo>
                  <a:lnTo>
                    <a:pt x="213172" y="743226"/>
                  </a:lnTo>
                  <a:close/>
                </a:path>
              </a:pathLst>
            </a:custGeom>
            <a:solidFill>
              <a:srgbClr val="F6D6D6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34">
              <a:extLst>
                <a:ext uri="{FF2B5EF4-FFF2-40B4-BE49-F238E27FC236}">
                  <a16:creationId xmlns:a16="http://schemas.microsoft.com/office/drawing/2014/main" id="{C9EC7507-C685-40E1-B2FE-4153C5ADACB5}"/>
                </a:ext>
              </a:extLst>
            </p:cNvPr>
            <p:cNvSpPr/>
            <p:nvPr/>
          </p:nvSpPr>
          <p:spPr>
            <a:xfrm>
              <a:off x="1221872" y="1190847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4" h="2758440">
                  <a:moveTo>
                    <a:pt x="0" y="743226"/>
                  </a:moveTo>
                  <a:lnTo>
                    <a:pt x="743226" y="0"/>
                  </a:lnTo>
                  <a:lnTo>
                    <a:pt x="956398" y="0"/>
                  </a:lnTo>
                  <a:lnTo>
                    <a:pt x="956398" y="2014670"/>
                  </a:lnTo>
                  <a:lnTo>
                    <a:pt x="213172" y="2757894"/>
                  </a:lnTo>
                  <a:lnTo>
                    <a:pt x="0" y="2757894"/>
                  </a:lnTo>
                  <a:lnTo>
                    <a:pt x="0" y="743226"/>
                  </a:lnTo>
                  <a:close/>
                </a:path>
                <a:path w="956944" h="2758440">
                  <a:moveTo>
                    <a:pt x="0" y="743226"/>
                  </a:moveTo>
                  <a:lnTo>
                    <a:pt x="213172" y="743226"/>
                  </a:lnTo>
                  <a:lnTo>
                    <a:pt x="956398" y="0"/>
                  </a:lnTo>
                </a:path>
                <a:path w="956944" h="2758440">
                  <a:moveTo>
                    <a:pt x="213172" y="743226"/>
                  </a:moveTo>
                  <a:lnTo>
                    <a:pt x="213172" y="275789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3" name="object 35">
            <a:extLst>
              <a:ext uri="{FF2B5EF4-FFF2-40B4-BE49-F238E27FC236}">
                <a16:creationId xmlns:a16="http://schemas.microsoft.com/office/drawing/2014/main" id="{6ABA35F5-C5CF-499B-B32F-8F8CF6D29A37}"/>
              </a:ext>
            </a:extLst>
          </p:cNvPr>
          <p:cNvGrpSpPr/>
          <p:nvPr/>
        </p:nvGrpSpPr>
        <p:grpSpPr>
          <a:xfrm>
            <a:off x="4695181" y="3947356"/>
            <a:ext cx="2357120" cy="41275"/>
            <a:chOff x="3971892" y="2552607"/>
            <a:chExt cx="2357120" cy="41275"/>
          </a:xfrm>
        </p:grpSpPr>
        <p:sp>
          <p:nvSpPr>
            <p:cNvPr id="74" name="object 36">
              <a:extLst>
                <a:ext uri="{FF2B5EF4-FFF2-40B4-BE49-F238E27FC236}">
                  <a16:creationId xmlns:a16="http://schemas.microsoft.com/office/drawing/2014/main" id="{598C74EE-70D7-4C1C-A212-A6BB81C22F85}"/>
                </a:ext>
              </a:extLst>
            </p:cNvPr>
            <p:cNvSpPr/>
            <p:nvPr/>
          </p:nvSpPr>
          <p:spPr>
            <a:xfrm>
              <a:off x="3971892" y="2573094"/>
              <a:ext cx="2308860" cy="0"/>
            </a:xfrm>
            <a:custGeom>
              <a:avLst/>
              <a:gdLst/>
              <a:ahLst/>
              <a:cxnLst/>
              <a:rect l="l" t="t" r="r" b="b"/>
              <a:pathLst>
                <a:path w="2308860">
                  <a:moveTo>
                    <a:pt x="0" y="0"/>
                  </a:moveTo>
                  <a:lnTo>
                    <a:pt x="2308645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37">
              <a:extLst>
                <a:ext uri="{FF2B5EF4-FFF2-40B4-BE49-F238E27FC236}">
                  <a16:creationId xmlns:a16="http://schemas.microsoft.com/office/drawing/2014/main" id="{D564A34C-67A1-4AF5-89E8-9223D1AA3901}"/>
                </a:ext>
              </a:extLst>
            </p:cNvPr>
            <p:cNvSpPr/>
            <p:nvPr/>
          </p:nvSpPr>
          <p:spPr>
            <a:xfrm>
              <a:off x="6280537" y="255736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38">
              <a:extLst>
                <a:ext uri="{FF2B5EF4-FFF2-40B4-BE49-F238E27FC236}">
                  <a16:creationId xmlns:a16="http://schemas.microsoft.com/office/drawing/2014/main" id="{D32F9AD5-4FA5-4D59-BD33-B13CAD49B719}"/>
                </a:ext>
              </a:extLst>
            </p:cNvPr>
            <p:cNvSpPr/>
            <p:nvPr/>
          </p:nvSpPr>
          <p:spPr>
            <a:xfrm>
              <a:off x="6280537" y="255736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39">
            <a:extLst>
              <a:ext uri="{FF2B5EF4-FFF2-40B4-BE49-F238E27FC236}">
                <a16:creationId xmlns:a16="http://schemas.microsoft.com/office/drawing/2014/main" id="{A11D87A9-C556-4CC6-9B21-BED31C2473D8}"/>
              </a:ext>
            </a:extLst>
          </p:cNvPr>
          <p:cNvSpPr txBox="1"/>
          <p:nvPr/>
        </p:nvSpPr>
        <p:spPr>
          <a:xfrm>
            <a:off x="4638729" y="4169572"/>
            <a:ext cx="24130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latin typeface="Arial"/>
                <a:cs typeface="Arial"/>
              </a:rPr>
              <a:t>convolve (slide) </a:t>
            </a:r>
            <a:r>
              <a:rPr sz="1800" spc="-5" dirty="0">
                <a:latin typeface="Arial"/>
                <a:cs typeface="Arial"/>
              </a:rPr>
              <a:t>over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all  </a:t>
            </a:r>
            <a:r>
              <a:rPr sz="1800" dirty="0">
                <a:latin typeface="Arial"/>
                <a:cs typeface="Arial"/>
              </a:rPr>
              <a:t>spatial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locations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8" name="object 40">
            <a:extLst>
              <a:ext uri="{FF2B5EF4-FFF2-40B4-BE49-F238E27FC236}">
                <a16:creationId xmlns:a16="http://schemas.microsoft.com/office/drawing/2014/main" id="{AB615F43-B302-48E1-ABD8-D6DEADB41344}"/>
              </a:ext>
            </a:extLst>
          </p:cNvPr>
          <p:cNvSpPr txBox="1"/>
          <p:nvPr/>
        </p:nvSpPr>
        <p:spPr>
          <a:xfrm>
            <a:off x="7846199" y="2210903"/>
            <a:ext cx="175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activation</a:t>
            </a:r>
            <a:r>
              <a:rPr sz="1800" b="1" spc="-8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maps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9" name="object 41">
            <a:extLst>
              <a:ext uri="{FF2B5EF4-FFF2-40B4-BE49-F238E27FC236}">
                <a16:creationId xmlns:a16="http://schemas.microsoft.com/office/drawing/2014/main" id="{9395FDDB-6652-471D-BD5C-F1EF6CACBC94}"/>
              </a:ext>
            </a:extLst>
          </p:cNvPr>
          <p:cNvSpPr txBox="1"/>
          <p:nvPr/>
        </p:nvSpPr>
        <p:spPr>
          <a:xfrm>
            <a:off x="8133721" y="5362948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80" name="object 42">
            <a:extLst>
              <a:ext uri="{FF2B5EF4-FFF2-40B4-BE49-F238E27FC236}">
                <a16:creationId xmlns:a16="http://schemas.microsoft.com/office/drawing/2014/main" id="{B73E9D45-FDB1-4A01-84B6-66E794E9757E}"/>
              </a:ext>
            </a:extLst>
          </p:cNvPr>
          <p:cNvSpPr txBox="1"/>
          <p:nvPr/>
        </p:nvSpPr>
        <p:spPr>
          <a:xfrm>
            <a:off x="8801231" y="4907272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28</a:t>
            </a:r>
            <a:endParaRPr sz="1800">
              <a:latin typeface="Arial"/>
              <a:cs typeface="Arial"/>
            </a:endParaRPr>
          </a:p>
        </p:txBody>
      </p:sp>
      <p:sp>
        <p:nvSpPr>
          <p:cNvPr id="83" name="object 43">
            <a:extLst>
              <a:ext uri="{FF2B5EF4-FFF2-40B4-BE49-F238E27FC236}">
                <a16:creationId xmlns:a16="http://schemas.microsoft.com/office/drawing/2014/main" id="{3AAD011B-2060-4979-A49E-4BDA526A08BD}"/>
              </a:ext>
            </a:extLst>
          </p:cNvPr>
          <p:cNvSpPr txBox="1"/>
          <p:nvPr/>
        </p:nvSpPr>
        <p:spPr>
          <a:xfrm>
            <a:off x="9205623" y="3496289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28</a:t>
            </a:r>
            <a:endParaRPr sz="1800">
              <a:latin typeface="Arial"/>
              <a:cs typeface="Arial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1AD85A1-2452-41B8-8BEB-E1EDE757F718}"/>
              </a:ext>
            </a:extLst>
          </p:cNvPr>
          <p:cNvSpPr txBox="1"/>
          <p:nvPr/>
        </p:nvSpPr>
        <p:spPr>
          <a:xfrm>
            <a:off x="636525" y="1454057"/>
            <a:ext cx="369806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Consider a second, green filter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87688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DA9409-2EDE-474A-9191-974874812BFC}"/>
              </a:ext>
            </a:extLst>
          </p:cNvPr>
          <p:cNvSpPr txBox="1"/>
          <p:nvPr/>
        </p:nvSpPr>
        <p:spPr>
          <a:xfrm>
            <a:off x="0" y="523873"/>
            <a:ext cx="121919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Convolution Layer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65E0C9-E02D-4C15-BC76-F33358E1ABE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Convolutional neural network (CNN)</a:t>
            </a:r>
            <a:endParaRPr lang="ko-KR" altLang="en-US" sz="2000" i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A1C4FF6-8C7E-4F70-83E9-ACDB03F392E6}"/>
              </a:ext>
            </a:extLst>
          </p:cNvPr>
          <p:cNvSpPr txBox="1"/>
          <p:nvPr/>
        </p:nvSpPr>
        <p:spPr>
          <a:xfrm>
            <a:off x="280611" y="1141010"/>
            <a:ext cx="732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Overview</a:t>
            </a:r>
            <a:endParaRPr lang="ko-KR" altLang="en-US" sz="2000" b="1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D24C01A-ACF0-43B4-B821-88836A36DAD5}"/>
              </a:ext>
            </a:extLst>
          </p:cNvPr>
          <p:cNvGrpSpPr/>
          <p:nvPr/>
        </p:nvGrpSpPr>
        <p:grpSpPr>
          <a:xfrm>
            <a:off x="26077" y="6031617"/>
            <a:ext cx="4731587" cy="665692"/>
            <a:chOff x="26077" y="6031617"/>
            <a:chExt cx="4731587" cy="665692"/>
          </a:xfrm>
        </p:grpSpPr>
        <p:sp>
          <p:nvSpPr>
            <p:cNvPr id="29" name="object 16">
              <a:extLst>
                <a:ext uri="{FF2B5EF4-FFF2-40B4-BE49-F238E27FC236}">
                  <a16:creationId xmlns:a16="http://schemas.microsoft.com/office/drawing/2014/main" id="{3F4C7820-9B8F-4585-8999-97DCE1BBD0D4}"/>
                </a:ext>
              </a:extLst>
            </p:cNvPr>
            <p:cNvSpPr txBox="1">
              <a:spLocks/>
            </p:cNvSpPr>
            <p:nvPr/>
          </p:nvSpPr>
          <p:spPr>
            <a:xfrm>
              <a:off x="3048689" y="6388064"/>
              <a:ext cx="1590040" cy="3092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310"/>
                </a:lnSpc>
              </a:pPr>
              <a:r>
                <a:rPr lang="en-US" spc="-5" dirty="0"/>
                <a:t>April 18,</a:t>
              </a:r>
              <a:r>
                <a:rPr lang="en-US" spc="-90" dirty="0"/>
                <a:t> </a:t>
              </a:r>
              <a:r>
                <a:rPr lang="en-US" spc="-5" dirty="0"/>
                <a:t>2017</a:t>
              </a:r>
            </a:p>
          </p:txBody>
        </p:sp>
        <p:sp>
          <p:nvSpPr>
            <p:cNvPr id="30" name="object 17">
              <a:extLst>
                <a:ext uri="{FF2B5EF4-FFF2-40B4-BE49-F238E27FC236}">
                  <a16:creationId xmlns:a16="http://schemas.microsoft.com/office/drawing/2014/main" id="{9FB22A6D-C4AA-41E3-BEB9-B5ACE4477D09}"/>
                </a:ext>
              </a:extLst>
            </p:cNvPr>
            <p:cNvSpPr txBox="1">
              <a:spLocks/>
            </p:cNvSpPr>
            <p:nvPr/>
          </p:nvSpPr>
          <p:spPr>
            <a:xfrm>
              <a:off x="139593" y="6031617"/>
              <a:ext cx="4618071" cy="26930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090"/>
                </a:lnSpc>
              </a:pPr>
              <a:r>
                <a:rPr lang="en-US" spc="-5" dirty="0"/>
                <a:t>Fei-Fei Li </a:t>
              </a:r>
              <a:r>
                <a:rPr lang="en-US" dirty="0"/>
                <a:t>&amp; Justin Johnson &amp; </a:t>
              </a:r>
              <a:r>
                <a:rPr lang="en-US" spc="-5" dirty="0"/>
                <a:t>Serena</a:t>
              </a:r>
              <a:r>
                <a:rPr lang="en-US" spc="-125" dirty="0"/>
                <a:t> </a:t>
              </a:r>
              <a:r>
                <a:rPr lang="en-US" spc="-5" dirty="0"/>
                <a:t>Yeung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3559903-27E1-4171-804D-15F4C857FE56}"/>
                </a:ext>
              </a:extLst>
            </p:cNvPr>
            <p:cNvSpPr txBox="1"/>
            <p:nvPr/>
          </p:nvSpPr>
          <p:spPr>
            <a:xfrm>
              <a:off x="26077" y="6327977"/>
              <a:ext cx="4056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출처</a:t>
              </a:r>
              <a:r>
                <a:rPr lang="en-US" altLang="ko-KR" dirty="0"/>
                <a:t>: cs231n_2017_lecture5</a:t>
              </a:r>
              <a:endParaRPr lang="ko-KR" altLang="en-US" dirty="0"/>
            </a:p>
          </p:txBody>
        </p:sp>
      </p:grpSp>
      <p:grpSp>
        <p:nvGrpSpPr>
          <p:cNvPr id="51" name="object 2">
            <a:extLst>
              <a:ext uri="{FF2B5EF4-FFF2-40B4-BE49-F238E27FC236}">
                <a16:creationId xmlns:a16="http://schemas.microsoft.com/office/drawing/2014/main" id="{40F01C8D-F3E7-4094-B73B-7A9CC4CEA3CE}"/>
              </a:ext>
            </a:extLst>
          </p:cNvPr>
          <p:cNvGrpSpPr/>
          <p:nvPr/>
        </p:nvGrpSpPr>
        <p:grpSpPr>
          <a:xfrm>
            <a:off x="2340878" y="2630394"/>
            <a:ext cx="975994" cy="2777490"/>
            <a:chOff x="1212347" y="952723"/>
            <a:chExt cx="975994" cy="2777490"/>
          </a:xfrm>
        </p:grpSpPr>
        <p:sp>
          <p:nvSpPr>
            <p:cNvPr id="81" name="object 3">
              <a:extLst>
                <a:ext uri="{FF2B5EF4-FFF2-40B4-BE49-F238E27FC236}">
                  <a16:creationId xmlns:a16="http://schemas.microsoft.com/office/drawing/2014/main" id="{98C468BF-304F-4C28-BCEC-EE299C5AA394}"/>
                </a:ext>
              </a:extLst>
            </p:cNvPr>
            <p:cNvSpPr/>
            <p:nvPr/>
          </p:nvSpPr>
          <p:spPr>
            <a:xfrm>
              <a:off x="1221872" y="1705474"/>
              <a:ext cx="213360" cy="2014855"/>
            </a:xfrm>
            <a:custGeom>
              <a:avLst/>
              <a:gdLst/>
              <a:ahLst/>
              <a:cxnLst/>
              <a:rect l="l" t="t" r="r" b="b"/>
              <a:pathLst>
                <a:path w="213359" h="2014854">
                  <a:moveTo>
                    <a:pt x="213172" y="2014668"/>
                  </a:moveTo>
                  <a:lnTo>
                    <a:pt x="0" y="2014668"/>
                  </a:lnTo>
                  <a:lnTo>
                    <a:pt x="0" y="0"/>
                  </a:lnTo>
                  <a:lnTo>
                    <a:pt x="213172" y="0"/>
                  </a:lnTo>
                  <a:lnTo>
                    <a:pt x="213172" y="2014668"/>
                  </a:lnTo>
                  <a:close/>
                </a:path>
              </a:pathLst>
            </a:custGeom>
            <a:solidFill>
              <a:srgbClr val="F4CCCC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4">
              <a:extLst>
                <a:ext uri="{FF2B5EF4-FFF2-40B4-BE49-F238E27FC236}">
                  <a16:creationId xmlns:a16="http://schemas.microsoft.com/office/drawing/2014/main" id="{4B9F265F-1A5E-435A-B407-A0AD20936067}"/>
                </a:ext>
              </a:extLst>
            </p:cNvPr>
            <p:cNvSpPr/>
            <p:nvPr/>
          </p:nvSpPr>
          <p:spPr>
            <a:xfrm>
              <a:off x="1435044" y="962248"/>
              <a:ext cx="743585" cy="2758440"/>
            </a:xfrm>
            <a:custGeom>
              <a:avLst/>
              <a:gdLst/>
              <a:ahLst/>
              <a:cxnLst/>
              <a:rect l="l" t="t" r="r" b="b"/>
              <a:pathLst>
                <a:path w="743585" h="2758440">
                  <a:moveTo>
                    <a:pt x="0" y="2757894"/>
                  </a:moveTo>
                  <a:lnTo>
                    <a:pt x="0" y="743226"/>
                  </a:lnTo>
                  <a:lnTo>
                    <a:pt x="743226" y="0"/>
                  </a:lnTo>
                  <a:lnTo>
                    <a:pt x="743226" y="2014670"/>
                  </a:lnTo>
                  <a:lnTo>
                    <a:pt x="0" y="2757894"/>
                  </a:lnTo>
                  <a:close/>
                </a:path>
              </a:pathLst>
            </a:custGeom>
            <a:solidFill>
              <a:srgbClr val="C3A3A3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5">
              <a:extLst>
                <a:ext uri="{FF2B5EF4-FFF2-40B4-BE49-F238E27FC236}">
                  <a16:creationId xmlns:a16="http://schemas.microsoft.com/office/drawing/2014/main" id="{FAF8CB1D-470D-4FF2-8EBC-B3D3163357A3}"/>
                </a:ext>
              </a:extLst>
            </p:cNvPr>
            <p:cNvSpPr/>
            <p:nvPr/>
          </p:nvSpPr>
          <p:spPr>
            <a:xfrm>
              <a:off x="1221872" y="962248"/>
              <a:ext cx="956944" cy="743585"/>
            </a:xfrm>
            <a:custGeom>
              <a:avLst/>
              <a:gdLst/>
              <a:ahLst/>
              <a:cxnLst/>
              <a:rect l="l" t="t" r="r" b="b"/>
              <a:pathLst>
                <a:path w="956944" h="743585">
                  <a:moveTo>
                    <a:pt x="213172" y="743226"/>
                  </a:moveTo>
                  <a:lnTo>
                    <a:pt x="0" y="743226"/>
                  </a:lnTo>
                  <a:lnTo>
                    <a:pt x="743226" y="0"/>
                  </a:lnTo>
                  <a:lnTo>
                    <a:pt x="956398" y="0"/>
                  </a:lnTo>
                  <a:lnTo>
                    <a:pt x="213172" y="743226"/>
                  </a:lnTo>
                  <a:close/>
                </a:path>
              </a:pathLst>
            </a:custGeom>
            <a:solidFill>
              <a:srgbClr val="F6D6D6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6">
              <a:extLst>
                <a:ext uri="{FF2B5EF4-FFF2-40B4-BE49-F238E27FC236}">
                  <a16:creationId xmlns:a16="http://schemas.microsoft.com/office/drawing/2014/main" id="{268AA957-5603-4A76-AEA0-85646FB8FCBA}"/>
                </a:ext>
              </a:extLst>
            </p:cNvPr>
            <p:cNvSpPr/>
            <p:nvPr/>
          </p:nvSpPr>
          <p:spPr>
            <a:xfrm>
              <a:off x="1221872" y="962248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4" h="2758440">
                  <a:moveTo>
                    <a:pt x="0" y="743226"/>
                  </a:moveTo>
                  <a:lnTo>
                    <a:pt x="743226" y="0"/>
                  </a:lnTo>
                  <a:lnTo>
                    <a:pt x="956398" y="0"/>
                  </a:lnTo>
                  <a:lnTo>
                    <a:pt x="956398" y="2014670"/>
                  </a:lnTo>
                  <a:lnTo>
                    <a:pt x="213172" y="2757894"/>
                  </a:lnTo>
                  <a:lnTo>
                    <a:pt x="0" y="2757894"/>
                  </a:lnTo>
                  <a:lnTo>
                    <a:pt x="0" y="743226"/>
                  </a:lnTo>
                  <a:close/>
                </a:path>
                <a:path w="956944" h="2758440">
                  <a:moveTo>
                    <a:pt x="0" y="743226"/>
                  </a:moveTo>
                  <a:lnTo>
                    <a:pt x="213172" y="743226"/>
                  </a:lnTo>
                  <a:lnTo>
                    <a:pt x="956398" y="0"/>
                  </a:lnTo>
                </a:path>
                <a:path w="956944" h="2758440">
                  <a:moveTo>
                    <a:pt x="213172" y="743226"/>
                  </a:moveTo>
                  <a:lnTo>
                    <a:pt x="213172" y="275789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6" name="object 7">
            <a:extLst>
              <a:ext uri="{FF2B5EF4-FFF2-40B4-BE49-F238E27FC236}">
                <a16:creationId xmlns:a16="http://schemas.microsoft.com/office/drawing/2014/main" id="{AC82C43D-508D-4A68-9C96-02040596471B}"/>
              </a:ext>
            </a:extLst>
          </p:cNvPr>
          <p:cNvGrpSpPr/>
          <p:nvPr/>
        </p:nvGrpSpPr>
        <p:grpSpPr>
          <a:xfrm>
            <a:off x="6822344" y="2630394"/>
            <a:ext cx="1125220" cy="2777490"/>
            <a:chOff x="5693813" y="952723"/>
            <a:chExt cx="1125220" cy="2777490"/>
          </a:xfrm>
        </p:grpSpPr>
        <p:sp>
          <p:nvSpPr>
            <p:cNvPr id="87" name="object 8">
              <a:extLst>
                <a:ext uri="{FF2B5EF4-FFF2-40B4-BE49-F238E27FC236}">
                  <a16:creationId xmlns:a16="http://schemas.microsoft.com/office/drawing/2014/main" id="{2280FED8-3C2B-407C-8289-EF83DAB6D830}"/>
                </a:ext>
              </a:extLst>
            </p:cNvPr>
            <p:cNvSpPr/>
            <p:nvPr/>
          </p:nvSpPr>
          <p:spPr>
            <a:xfrm>
              <a:off x="5703338" y="1826421"/>
              <a:ext cx="92710" cy="1894205"/>
            </a:xfrm>
            <a:custGeom>
              <a:avLst/>
              <a:gdLst/>
              <a:ahLst/>
              <a:cxnLst/>
              <a:rect l="l" t="t" r="r" b="b"/>
              <a:pathLst>
                <a:path w="92710" h="1894204">
                  <a:moveTo>
                    <a:pt x="92224" y="1893721"/>
                  </a:moveTo>
                  <a:lnTo>
                    <a:pt x="0" y="1893721"/>
                  </a:lnTo>
                  <a:lnTo>
                    <a:pt x="0" y="0"/>
                  </a:lnTo>
                  <a:lnTo>
                    <a:pt x="92224" y="0"/>
                  </a:lnTo>
                  <a:lnTo>
                    <a:pt x="92224" y="1893721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9">
              <a:extLst>
                <a:ext uri="{FF2B5EF4-FFF2-40B4-BE49-F238E27FC236}">
                  <a16:creationId xmlns:a16="http://schemas.microsoft.com/office/drawing/2014/main" id="{39E02742-E05D-4611-985F-D458707DC43F}"/>
                </a:ext>
              </a:extLst>
            </p:cNvPr>
            <p:cNvSpPr/>
            <p:nvPr/>
          </p:nvSpPr>
          <p:spPr>
            <a:xfrm>
              <a:off x="5795563" y="962248"/>
              <a:ext cx="864235" cy="2758440"/>
            </a:xfrm>
            <a:custGeom>
              <a:avLst/>
              <a:gdLst/>
              <a:ahLst/>
              <a:cxnLst/>
              <a:rect l="l" t="t" r="r" b="b"/>
              <a:pathLst>
                <a:path w="864234" h="2758440">
                  <a:moveTo>
                    <a:pt x="0" y="2757894"/>
                  </a:moveTo>
                  <a:lnTo>
                    <a:pt x="0" y="864173"/>
                  </a:lnTo>
                  <a:lnTo>
                    <a:pt x="864173" y="0"/>
                  </a:lnTo>
                  <a:lnTo>
                    <a:pt x="864173" y="1893721"/>
                  </a:lnTo>
                  <a:lnTo>
                    <a:pt x="0" y="2757894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10">
              <a:extLst>
                <a:ext uri="{FF2B5EF4-FFF2-40B4-BE49-F238E27FC236}">
                  <a16:creationId xmlns:a16="http://schemas.microsoft.com/office/drawing/2014/main" id="{A20536A8-64A4-4AA5-9604-17BC3E37BAB9}"/>
                </a:ext>
              </a:extLst>
            </p:cNvPr>
            <p:cNvSpPr/>
            <p:nvPr/>
          </p:nvSpPr>
          <p:spPr>
            <a:xfrm>
              <a:off x="5703338" y="962248"/>
              <a:ext cx="956944" cy="864235"/>
            </a:xfrm>
            <a:custGeom>
              <a:avLst/>
              <a:gdLst/>
              <a:ahLst/>
              <a:cxnLst/>
              <a:rect l="l" t="t" r="r" b="b"/>
              <a:pathLst>
                <a:path w="956945" h="864235">
                  <a:moveTo>
                    <a:pt x="92224" y="864173"/>
                  </a:moveTo>
                  <a:lnTo>
                    <a:pt x="0" y="864173"/>
                  </a:lnTo>
                  <a:lnTo>
                    <a:pt x="864173" y="0"/>
                  </a:lnTo>
                  <a:lnTo>
                    <a:pt x="956398" y="0"/>
                  </a:lnTo>
                  <a:lnTo>
                    <a:pt x="92224" y="864173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11">
              <a:extLst>
                <a:ext uri="{FF2B5EF4-FFF2-40B4-BE49-F238E27FC236}">
                  <a16:creationId xmlns:a16="http://schemas.microsoft.com/office/drawing/2014/main" id="{5B05CF30-A12A-419F-AADD-70C454CDE090}"/>
                </a:ext>
              </a:extLst>
            </p:cNvPr>
            <p:cNvSpPr/>
            <p:nvPr/>
          </p:nvSpPr>
          <p:spPr>
            <a:xfrm>
              <a:off x="5703338" y="962248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5" h="2758440">
                  <a:moveTo>
                    <a:pt x="0" y="864173"/>
                  </a:moveTo>
                  <a:lnTo>
                    <a:pt x="864173" y="0"/>
                  </a:lnTo>
                  <a:lnTo>
                    <a:pt x="956398" y="0"/>
                  </a:lnTo>
                  <a:lnTo>
                    <a:pt x="956398" y="1893721"/>
                  </a:lnTo>
                  <a:lnTo>
                    <a:pt x="92224" y="2757894"/>
                  </a:lnTo>
                  <a:lnTo>
                    <a:pt x="0" y="2757894"/>
                  </a:lnTo>
                  <a:lnTo>
                    <a:pt x="0" y="864173"/>
                  </a:lnTo>
                  <a:close/>
                </a:path>
                <a:path w="956945" h="2758440">
                  <a:moveTo>
                    <a:pt x="0" y="864173"/>
                  </a:moveTo>
                  <a:lnTo>
                    <a:pt x="92224" y="864173"/>
                  </a:lnTo>
                  <a:lnTo>
                    <a:pt x="956398" y="0"/>
                  </a:lnTo>
                </a:path>
                <a:path w="956945" h="2758440">
                  <a:moveTo>
                    <a:pt x="92224" y="864173"/>
                  </a:moveTo>
                  <a:lnTo>
                    <a:pt x="92224" y="275789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12">
              <a:extLst>
                <a:ext uri="{FF2B5EF4-FFF2-40B4-BE49-F238E27FC236}">
                  <a16:creationId xmlns:a16="http://schemas.microsoft.com/office/drawing/2014/main" id="{44878A8B-A7C8-4396-AB84-192AB8559BF6}"/>
                </a:ext>
              </a:extLst>
            </p:cNvPr>
            <p:cNvSpPr/>
            <p:nvPr/>
          </p:nvSpPr>
          <p:spPr>
            <a:xfrm>
              <a:off x="5852713" y="1826421"/>
              <a:ext cx="92710" cy="1894205"/>
            </a:xfrm>
            <a:custGeom>
              <a:avLst/>
              <a:gdLst/>
              <a:ahLst/>
              <a:cxnLst/>
              <a:rect l="l" t="t" r="r" b="b"/>
              <a:pathLst>
                <a:path w="92710" h="1894204">
                  <a:moveTo>
                    <a:pt x="92224" y="1893721"/>
                  </a:moveTo>
                  <a:lnTo>
                    <a:pt x="0" y="1893721"/>
                  </a:lnTo>
                  <a:lnTo>
                    <a:pt x="0" y="0"/>
                  </a:lnTo>
                  <a:lnTo>
                    <a:pt x="92224" y="0"/>
                  </a:lnTo>
                  <a:lnTo>
                    <a:pt x="92224" y="1893721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13">
              <a:extLst>
                <a:ext uri="{FF2B5EF4-FFF2-40B4-BE49-F238E27FC236}">
                  <a16:creationId xmlns:a16="http://schemas.microsoft.com/office/drawing/2014/main" id="{0FF0F0C4-1A8C-43C7-8EBE-073006AF0384}"/>
                </a:ext>
              </a:extLst>
            </p:cNvPr>
            <p:cNvSpPr/>
            <p:nvPr/>
          </p:nvSpPr>
          <p:spPr>
            <a:xfrm>
              <a:off x="5944938" y="962248"/>
              <a:ext cx="864235" cy="2758440"/>
            </a:xfrm>
            <a:custGeom>
              <a:avLst/>
              <a:gdLst/>
              <a:ahLst/>
              <a:cxnLst/>
              <a:rect l="l" t="t" r="r" b="b"/>
              <a:pathLst>
                <a:path w="864234" h="2758440">
                  <a:moveTo>
                    <a:pt x="0" y="2757894"/>
                  </a:moveTo>
                  <a:lnTo>
                    <a:pt x="0" y="864173"/>
                  </a:lnTo>
                  <a:lnTo>
                    <a:pt x="864173" y="0"/>
                  </a:lnTo>
                  <a:lnTo>
                    <a:pt x="864173" y="1893721"/>
                  </a:lnTo>
                  <a:lnTo>
                    <a:pt x="0" y="2757894"/>
                  </a:lnTo>
                  <a:close/>
                </a:path>
              </a:pathLst>
            </a:custGeom>
            <a:solidFill>
              <a:srgbClr val="ACBA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14">
              <a:extLst>
                <a:ext uri="{FF2B5EF4-FFF2-40B4-BE49-F238E27FC236}">
                  <a16:creationId xmlns:a16="http://schemas.microsoft.com/office/drawing/2014/main" id="{927E04AA-13DC-40D3-B7B6-F42D725CC0C6}"/>
                </a:ext>
              </a:extLst>
            </p:cNvPr>
            <p:cNvSpPr/>
            <p:nvPr/>
          </p:nvSpPr>
          <p:spPr>
            <a:xfrm>
              <a:off x="5852713" y="962248"/>
              <a:ext cx="956944" cy="864235"/>
            </a:xfrm>
            <a:custGeom>
              <a:avLst/>
              <a:gdLst/>
              <a:ahLst/>
              <a:cxnLst/>
              <a:rect l="l" t="t" r="r" b="b"/>
              <a:pathLst>
                <a:path w="956945" h="864235">
                  <a:moveTo>
                    <a:pt x="92224" y="864173"/>
                  </a:moveTo>
                  <a:lnTo>
                    <a:pt x="0" y="864173"/>
                  </a:lnTo>
                  <a:lnTo>
                    <a:pt x="864173" y="0"/>
                  </a:lnTo>
                  <a:lnTo>
                    <a:pt x="956398" y="0"/>
                  </a:lnTo>
                  <a:lnTo>
                    <a:pt x="92224" y="864173"/>
                  </a:lnTo>
                  <a:close/>
                </a:path>
              </a:pathLst>
            </a:custGeom>
            <a:solidFill>
              <a:srgbClr val="DFED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15">
              <a:extLst>
                <a:ext uri="{FF2B5EF4-FFF2-40B4-BE49-F238E27FC236}">
                  <a16:creationId xmlns:a16="http://schemas.microsoft.com/office/drawing/2014/main" id="{A25CA6AB-A55F-4DC9-99B6-019276A11814}"/>
                </a:ext>
              </a:extLst>
            </p:cNvPr>
            <p:cNvSpPr/>
            <p:nvPr/>
          </p:nvSpPr>
          <p:spPr>
            <a:xfrm>
              <a:off x="5852713" y="962248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5" h="2758440">
                  <a:moveTo>
                    <a:pt x="0" y="864173"/>
                  </a:moveTo>
                  <a:lnTo>
                    <a:pt x="864173" y="0"/>
                  </a:lnTo>
                  <a:lnTo>
                    <a:pt x="956398" y="0"/>
                  </a:lnTo>
                  <a:lnTo>
                    <a:pt x="956398" y="1893721"/>
                  </a:lnTo>
                  <a:lnTo>
                    <a:pt x="92224" y="2757894"/>
                  </a:lnTo>
                  <a:lnTo>
                    <a:pt x="0" y="2757894"/>
                  </a:lnTo>
                  <a:lnTo>
                    <a:pt x="0" y="864173"/>
                  </a:lnTo>
                  <a:close/>
                </a:path>
                <a:path w="956945" h="2758440">
                  <a:moveTo>
                    <a:pt x="0" y="864173"/>
                  </a:moveTo>
                  <a:lnTo>
                    <a:pt x="92224" y="864173"/>
                  </a:lnTo>
                  <a:lnTo>
                    <a:pt x="956398" y="0"/>
                  </a:lnTo>
                </a:path>
                <a:path w="956945" h="2758440">
                  <a:moveTo>
                    <a:pt x="92224" y="864173"/>
                  </a:moveTo>
                  <a:lnTo>
                    <a:pt x="92224" y="275789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5" name="object 16">
            <a:extLst>
              <a:ext uri="{FF2B5EF4-FFF2-40B4-BE49-F238E27FC236}">
                <a16:creationId xmlns:a16="http://schemas.microsoft.com/office/drawing/2014/main" id="{A8456392-3B53-4558-A0C8-2478C2176967}"/>
              </a:ext>
            </a:extLst>
          </p:cNvPr>
          <p:cNvSpPr txBox="1"/>
          <p:nvPr/>
        </p:nvSpPr>
        <p:spPr>
          <a:xfrm>
            <a:off x="3036048" y="5003791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96" name="object 17">
            <a:extLst>
              <a:ext uri="{FF2B5EF4-FFF2-40B4-BE49-F238E27FC236}">
                <a16:creationId xmlns:a16="http://schemas.microsoft.com/office/drawing/2014/main" id="{A458CDA0-B797-4D48-85C5-7CE5B94587F5}"/>
              </a:ext>
            </a:extLst>
          </p:cNvPr>
          <p:cNvSpPr txBox="1"/>
          <p:nvPr/>
        </p:nvSpPr>
        <p:spPr>
          <a:xfrm>
            <a:off x="3400350" y="2930621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97" name="object 18">
            <a:extLst>
              <a:ext uri="{FF2B5EF4-FFF2-40B4-BE49-F238E27FC236}">
                <a16:creationId xmlns:a16="http://schemas.microsoft.com/office/drawing/2014/main" id="{E8AC9F52-5196-47E7-9CA0-4C3E3DBC625C}"/>
              </a:ext>
            </a:extLst>
          </p:cNvPr>
          <p:cNvSpPr txBox="1"/>
          <p:nvPr/>
        </p:nvSpPr>
        <p:spPr>
          <a:xfrm>
            <a:off x="2365441" y="539542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98" name="object 19">
            <a:extLst>
              <a:ext uri="{FF2B5EF4-FFF2-40B4-BE49-F238E27FC236}">
                <a16:creationId xmlns:a16="http://schemas.microsoft.com/office/drawing/2014/main" id="{154D3967-B814-4FEE-A5AD-97E8A140FE66}"/>
              </a:ext>
            </a:extLst>
          </p:cNvPr>
          <p:cNvGrpSpPr/>
          <p:nvPr/>
        </p:nvGrpSpPr>
        <p:grpSpPr>
          <a:xfrm>
            <a:off x="3957425" y="4001671"/>
            <a:ext cx="2357120" cy="41275"/>
            <a:chOff x="2828894" y="2324000"/>
            <a:chExt cx="2357120" cy="41275"/>
          </a:xfrm>
        </p:grpSpPr>
        <p:sp>
          <p:nvSpPr>
            <p:cNvPr id="99" name="object 20">
              <a:extLst>
                <a:ext uri="{FF2B5EF4-FFF2-40B4-BE49-F238E27FC236}">
                  <a16:creationId xmlns:a16="http://schemas.microsoft.com/office/drawing/2014/main" id="{7E70348B-3520-4724-ADAE-7219F2BD107A}"/>
                </a:ext>
              </a:extLst>
            </p:cNvPr>
            <p:cNvSpPr/>
            <p:nvPr/>
          </p:nvSpPr>
          <p:spPr>
            <a:xfrm>
              <a:off x="2828894" y="2344495"/>
              <a:ext cx="2308860" cy="0"/>
            </a:xfrm>
            <a:custGeom>
              <a:avLst/>
              <a:gdLst/>
              <a:ahLst/>
              <a:cxnLst/>
              <a:rect l="l" t="t" r="r" b="b"/>
              <a:pathLst>
                <a:path w="2308860">
                  <a:moveTo>
                    <a:pt x="0" y="0"/>
                  </a:moveTo>
                  <a:lnTo>
                    <a:pt x="2308645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21">
              <a:extLst>
                <a:ext uri="{FF2B5EF4-FFF2-40B4-BE49-F238E27FC236}">
                  <a16:creationId xmlns:a16="http://schemas.microsoft.com/office/drawing/2014/main" id="{1B687EAE-A852-4B97-8409-2B9F9C5109F1}"/>
                </a:ext>
              </a:extLst>
            </p:cNvPr>
            <p:cNvSpPr/>
            <p:nvPr/>
          </p:nvSpPr>
          <p:spPr>
            <a:xfrm>
              <a:off x="5137539" y="232876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22">
              <a:extLst>
                <a:ext uri="{FF2B5EF4-FFF2-40B4-BE49-F238E27FC236}">
                  <a16:creationId xmlns:a16="http://schemas.microsoft.com/office/drawing/2014/main" id="{401229DA-098E-4F1D-A209-3287BB3B22FD}"/>
                </a:ext>
              </a:extLst>
            </p:cNvPr>
            <p:cNvSpPr/>
            <p:nvPr/>
          </p:nvSpPr>
          <p:spPr>
            <a:xfrm>
              <a:off x="5137539" y="232876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23">
            <a:extLst>
              <a:ext uri="{FF2B5EF4-FFF2-40B4-BE49-F238E27FC236}">
                <a16:creationId xmlns:a16="http://schemas.microsoft.com/office/drawing/2014/main" id="{7946CCE2-ECDF-4105-BFE5-67A1F4215C93}"/>
              </a:ext>
            </a:extLst>
          </p:cNvPr>
          <p:cNvSpPr txBox="1"/>
          <p:nvPr/>
        </p:nvSpPr>
        <p:spPr>
          <a:xfrm>
            <a:off x="4053373" y="4071495"/>
            <a:ext cx="1866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Convolution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Layer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3" name="object 24">
            <a:extLst>
              <a:ext uri="{FF2B5EF4-FFF2-40B4-BE49-F238E27FC236}">
                <a16:creationId xmlns:a16="http://schemas.microsoft.com/office/drawing/2014/main" id="{9475BFF1-A6C7-4DC1-BB45-BFA68911E128}"/>
              </a:ext>
            </a:extLst>
          </p:cNvPr>
          <p:cNvSpPr txBox="1"/>
          <p:nvPr/>
        </p:nvSpPr>
        <p:spPr>
          <a:xfrm>
            <a:off x="7032244" y="2265225"/>
            <a:ext cx="175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activation</a:t>
            </a:r>
            <a:r>
              <a:rPr sz="1800" b="1" spc="-8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maps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4" name="object 25">
            <a:extLst>
              <a:ext uri="{FF2B5EF4-FFF2-40B4-BE49-F238E27FC236}">
                <a16:creationId xmlns:a16="http://schemas.microsoft.com/office/drawing/2014/main" id="{AE995ECF-43B5-47FC-BBEC-29BC3D715975}"/>
              </a:ext>
            </a:extLst>
          </p:cNvPr>
          <p:cNvSpPr txBox="1"/>
          <p:nvPr/>
        </p:nvSpPr>
        <p:spPr>
          <a:xfrm>
            <a:off x="7167365" y="541727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5" name="object 26">
            <a:extLst>
              <a:ext uri="{FF2B5EF4-FFF2-40B4-BE49-F238E27FC236}">
                <a16:creationId xmlns:a16="http://schemas.microsoft.com/office/drawing/2014/main" id="{FE627DF5-071F-4731-856D-ABEEC0401340}"/>
              </a:ext>
            </a:extLst>
          </p:cNvPr>
          <p:cNvSpPr txBox="1"/>
          <p:nvPr/>
        </p:nvSpPr>
        <p:spPr>
          <a:xfrm>
            <a:off x="8222942" y="4980817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28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6" name="object 27">
            <a:extLst>
              <a:ext uri="{FF2B5EF4-FFF2-40B4-BE49-F238E27FC236}">
                <a16:creationId xmlns:a16="http://schemas.microsoft.com/office/drawing/2014/main" id="{1F4B5FBF-29AA-42B3-AF55-64FFBFB17786}"/>
              </a:ext>
            </a:extLst>
          </p:cNvPr>
          <p:cNvSpPr txBox="1"/>
          <p:nvPr/>
        </p:nvSpPr>
        <p:spPr>
          <a:xfrm>
            <a:off x="8714641" y="3400508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28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07" name="object 29">
            <a:extLst>
              <a:ext uri="{FF2B5EF4-FFF2-40B4-BE49-F238E27FC236}">
                <a16:creationId xmlns:a16="http://schemas.microsoft.com/office/drawing/2014/main" id="{A5618CE5-AEA1-4FDE-8492-FFB062070EEC}"/>
              </a:ext>
            </a:extLst>
          </p:cNvPr>
          <p:cNvGrpSpPr/>
          <p:nvPr/>
        </p:nvGrpSpPr>
        <p:grpSpPr>
          <a:xfrm>
            <a:off x="7124118" y="2630394"/>
            <a:ext cx="1433195" cy="2777490"/>
            <a:chOff x="5995587" y="952723"/>
            <a:chExt cx="1433195" cy="2777490"/>
          </a:xfrm>
        </p:grpSpPr>
        <p:sp>
          <p:nvSpPr>
            <p:cNvPr id="108" name="object 30">
              <a:extLst>
                <a:ext uri="{FF2B5EF4-FFF2-40B4-BE49-F238E27FC236}">
                  <a16:creationId xmlns:a16="http://schemas.microsoft.com/office/drawing/2014/main" id="{F7442CF7-131B-4F2C-BADD-27A19A8A68C8}"/>
                </a:ext>
              </a:extLst>
            </p:cNvPr>
            <p:cNvSpPr/>
            <p:nvPr/>
          </p:nvSpPr>
          <p:spPr>
            <a:xfrm>
              <a:off x="6005112" y="1826421"/>
              <a:ext cx="92710" cy="1894205"/>
            </a:xfrm>
            <a:custGeom>
              <a:avLst/>
              <a:gdLst/>
              <a:ahLst/>
              <a:cxnLst/>
              <a:rect l="l" t="t" r="r" b="b"/>
              <a:pathLst>
                <a:path w="92710" h="1894204">
                  <a:moveTo>
                    <a:pt x="92224" y="1893721"/>
                  </a:moveTo>
                  <a:lnTo>
                    <a:pt x="0" y="1893721"/>
                  </a:lnTo>
                  <a:lnTo>
                    <a:pt x="0" y="0"/>
                  </a:lnTo>
                  <a:lnTo>
                    <a:pt x="92224" y="0"/>
                  </a:lnTo>
                  <a:lnTo>
                    <a:pt x="92224" y="1893721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31">
              <a:extLst>
                <a:ext uri="{FF2B5EF4-FFF2-40B4-BE49-F238E27FC236}">
                  <a16:creationId xmlns:a16="http://schemas.microsoft.com/office/drawing/2014/main" id="{20D81180-BED3-4CD3-82F0-6DAEA357CDE6}"/>
                </a:ext>
              </a:extLst>
            </p:cNvPr>
            <p:cNvSpPr/>
            <p:nvPr/>
          </p:nvSpPr>
          <p:spPr>
            <a:xfrm>
              <a:off x="6097337" y="962248"/>
              <a:ext cx="864235" cy="2758440"/>
            </a:xfrm>
            <a:custGeom>
              <a:avLst/>
              <a:gdLst/>
              <a:ahLst/>
              <a:cxnLst/>
              <a:rect l="l" t="t" r="r" b="b"/>
              <a:pathLst>
                <a:path w="864234" h="2758440">
                  <a:moveTo>
                    <a:pt x="0" y="2757894"/>
                  </a:moveTo>
                  <a:lnTo>
                    <a:pt x="0" y="864173"/>
                  </a:lnTo>
                  <a:lnTo>
                    <a:pt x="864173" y="0"/>
                  </a:lnTo>
                  <a:lnTo>
                    <a:pt x="864173" y="1893721"/>
                  </a:lnTo>
                  <a:lnTo>
                    <a:pt x="0" y="2757894"/>
                  </a:lnTo>
                  <a:close/>
                </a:path>
              </a:pathLst>
            </a:custGeom>
            <a:solidFill>
              <a:srgbClr val="C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32">
              <a:extLst>
                <a:ext uri="{FF2B5EF4-FFF2-40B4-BE49-F238E27FC236}">
                  <a16:creationId xmlns:a16="http://schemas.microsoft.com/office/drawing/2014/main" id="{7F94157F-6047-464C-9A32-B1C94602618B}"/>
                </a:ext>
              </a:extLst>
            </p:cNvPr>
            <p:cNvSpPr/>
            <p:nvPr/>
          </p:nvSpPr>
          <p:spPr>
            <a:xfrm>
              <a:off x="6005112" y="962248"/>
              <a:ext cx="956944" cy="864235"/>
            </a:xfrm>
            <a:custGeom>
              <a:avLst/>
              <a:gdLst/>
              <a:ahLst/>
              <a:cxnLst/>
              <a:rect l="l" t="t" r="r" b="b"/>
              <a:pathLst>
                <a:path w="956945" h="864235">
                  <a:moveTo>
                    <a:pt x="92224" y="864173"/>
                  </a:moveTo>
                  <a:lnTo>
                    <a:pt x="0" y="864173"/>
                  </a:lnTo>
                  <a:lnTo>
                    <a:pt x="864173" y="0"/>
                  </a:lnTo>
                  <a:lnTo>
                    <a:pt x="956398" y="0"/>
                  </a:lnTo>
                  <a:lnTo>
                    <a:pt x="92224" y="864173"/>
                  </a:lnTo>
                  <a:close/>
                </a:path>
              </a:pathLst>
            </a:custGeom>
            <a:solidFill>
              <a:srgbClr val="F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33">
              <a:extLst>
                <a:ext uri="{FF2B5EF4-FFF2-40B4-BE49-F238E27FC236}">
                  <a16:creationId xmlns:a16="http://schemas.microsoft.com/office/drawing/2014/main" id="{79480B07-DAA4-4D6D-B5F1-847A98FBD4EE}"/>
                </a:ext>
              </a:extLst>
            </p:cNvPr>
            <p:cNvSpPr/>
            <p:nvPr/>
          </p:nvSpPr>
          <p:spPr>
            <a:xfrm>
              <a:off x="6005112" y="962248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5" h="2758440">
                  <a:moveTo>
                    <a:pt x="0" y="864173"/>
                  </a:moveTo>
                  <a:lnTo>
                    <a:pt x="864173" y="0"/>
                  </a:lnTo>
                  <a:lnTo>
                    <a:pt x="956398" y="0"/>
                  </a:lnTo>
                  <a:lnTo>
                    <a:pt x="956398" y="1893721"/>
                  </a:lnTo>
                  <a:lnTo>
                    <a:pt x="92224" y="2757894"/>
                  </a:lnTo>
                  <a:lnTo>
                    <a:pt x="0" y="2757894"/>
                  </a:lnTo>
                  <a:lnTo>
                    <a:pt x="0" y="864173"/>
                  </a:lnTo>
                  <a:close/>
                </a:path>
                <a:path w="956945" h="2758440">
                  <a:moveTo>
                    <a:pt x="0" y="864173"/>
                  </a:moveTo>
                  <a:lnTo>
                    <a:pt x="92224" y="864173"/>
                  </a:lnTo>
                  <a:lnTo>
                    <a:pt x="956398" y="0"/>
                  </a:lnTo>
                </a:path>
                <a:path w="956945" h="2758440">
                  <a:moveTo>
                    <a:pt x="92224" y="864173"/>
                  </a:moveTo>
                  <a:lnTo>
                    <a:pt x="92224" y="275789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34">
              <a:extLst>
                <a:ext uri="{FF2B5EF4-FFF2-40B4-BE49-F238E27FC236}">
                  <a16:creationId xmlns:a16="http://schemas.microsoft.com/office/drawing/2014/main" id="{1A28E189-A29A-4F8E-8965-1AC07D1D5635}"/>
                </a:ext>
              </a:extLst>
            </p:cNvPr>
            <p:cNvSpPr/>
            <p:nvPr/>
          </p:nvSpPr>
          <p:spPr>
            <a:xfrm>
              <a:off x="6157512" y="1826421"/>
              <a:ext cx="92710" cy="1894205"/>
            </a:xfrm>
            <a:custGeom>
              <a:avLst/>
              <a:gdLst/>
              <a:ahLst/>
              <a:cxnLst/>
              <a:rect l="l" t="t" r="r" b="b"/>
              <a:pathLst>
                <a:path w="92710" h="1894204">
                  <a:moveTo>
                    <a:pt x="92224" y="1893721"/>
                  </a:moveTo>
                  <a:lnTo>
                    <a:pt x="0" y="1893721"/>
                  </a:lnTo>
                  <a:lnTo>
                    <a:pt x="0" y="0"/>
                  </a:lnTo>
                  <a:lnTo>
                    <a:pt x="92224" y="0"/>
                  </a:lnTo>
                  <a:lnTo>
                    <a:pt x="92224" y="1893721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35">
              <a:extLst>
                <a:ext uri="{FF2B5EF4-FFF2-40B4-BE49-F238E27FC236}">
                  <a16:creationId xmlns:a16="http://schemas.microsoft.com/office/drawing/2014/main" id="{6A7E13D1-AF21-4B95-8F8E-3812DF2D81D8}"/>
                </a:ext>
              </a:extLst>
            </p:cNvPr>
            <p:cNvSpPr/>
            <p:nvPr/>
          </p:nvSpPr>
          <p:spPr>
            <a:xfrm>
              <a:off x="6249737" y="962248"/>
              <a:ext cx="864235" cy="2758440"/>
            </a:xfrm>
            <a:custGeom>
              <a:avLst/>
              <a:gdLst/>
              <a:ahLst/>
              <a:cxnLst/>
              <a:rect l="l" t="t" r="r" b="b"/>
              <a:pathLst>
                <a:path w="864234" h="2758440">
                  <a:moveTo>
                    <a:pt x="0" y="2757894"/>
                  </a:moveTo>
                  <a:lnTo>
                    <a:pt x="0" y="864173"/>
                  </a:lnTo>
                  <a:lnTo>
                    <a:pt x="864173" y="0"/>
                  </a:lnTo>
                  <a:lnTo>
                    <a:pt x="864173" y="1893721"/>
                  </a:lnTo>
                  <a:lnTo>
                    <a:pt x="0" y="2757894"/>
                  </a:lnTo>
                  <a:close/>
                </a:path>
              </a:pathLst>
            </a:custGeom>
            <a:solidFill>
              <a:srgbClr val="CAC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36">
              <a:extLst>
                <a:ext uri="{FF2B5EF4-FFF2-40B4-BE49-F238E27FC236}">
                  <a16:creationId xmlns:a16="http://schemas.microsoft.com/office/drawing/2014/main" id="{17337294-ACA7-4C06-9E01-21FA95C5E8D5}"/>
                </a:ext>
              </a:extLst>
            </p:cNvPr>
            <p:cNvSpPr/>
            <p:nvPr/>
          </p:nvSpPr>
          <p:spPr>
            <a:xfrm>
              <a:off x="6157512" y="962248"/>
              <a:ext cx="956944" cy="864235"/>
            </a:xfrm>
            <a:custGeom>
              <a:avLst/>
              <a:gdLst/>
              <a:ahLst/>
              <a:cxnLst/>
              <a:rect l="l" t="t" r="r" b="b"/>
              <a:pathLst>
                <a:path w="956945" h="864235">
                  <a:moveTo>
                    <a:pt x="92224" y="864173"/>
                  </a:moveTo>
                  <a:lnTo>
                    <a:pt x="0" y="864173"/>
                  </a:lnTo>
                  <a:lnTo>
                    <a:pt x="864173" y="0"/>
                  </a:lnTo>
                  <a:lnTo>
                    <a:pt x="956398" y="0"/>
                  </a:lnTo>
                  <a:lnTo>
                    <a:pt x="92224" y="864173"/>
                  </a:lnTo>
                  <a:close/>
                </a:path>
              </a:pathLst>
            </a:custGeom>
            <a:solidFill>
              <a:srgbClr val="FFF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37">
              <a:extLst>
                <a:ext uri="{FF2B5EF4-FFF2-40B4-BE49-F238E27FC236}">
                  <a16:creationId xmlns:a16="http://schemas.microsoft.com/office/drawing/2014/main" id="{A6206391-BC9E-4C23-8664-15019547F41C}"/>
                </a:ext>
              </a:extLst>
            </p:cNvPr>
            <p:cNvSpPr/>
            <p:nvPr/>
          </p:nvSpPr>
          <p:spPr>
            <a:xfrm>
              <a:off x="6157512" y="962248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5" h="2758440">
                  <a:moveTo>
                    <a:pt x="0" y="864173"/>
                  </a:moveTo>
                  <a:lnTo>
                    <a:pt x="864173" y="0"/>
                  </a:lnTo>
                  <a:lnTo>
                    <a:pt x="956398" y="0"/>
                  </a:lnTo>
                  <a:lnTo>
                    <a:pt x="956398" y="1893721"/>
                  </a:lnTo>
                  <a:lnTo>
                    <a:pt x="92224" y="2757894"/>
                  </a:lnTo>
                  <a:lnTo>
                    <a:pt x="0" y="2757894"/>
                  </a:lnTo>
                  <a:lnTo>
                    <a:pt x="0" y="864173"/>
                  </a:lnTo>
                  <a:close/>
                </a:path>
                <a:path w="956945" h="2758440">
                  <a:moveTo>
                    <a:pt x="0" y="864173"/>
                  </a:moveTo>
                  <a:lnTo>
                    <a:pt x="92224" y="864173"/>
                  </a:lnTo>
                  <a:lnTo>
                    <a:pt x="956398" y="0"/>
                  </a:lnTo>
                </a:path>
                <a:path w="956945" h="2758440">
                  <a:moveTo>
                    <a:pt x="92224" y="864173"/>
                  </a:moveTo>
                  <a:lnTo>
                    <a:pt x="92224" y="275789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38">
              <a:extLst>
                <a:ext uri="{FF2B5EF4-FFF2-40B4-BE49-F238E27FC236}">
                  <a16:creationId xmlns:a16="http://schemas.microsoft.com/office/drawing/2014/main" id="{6ED97540-6B2D-4DA8-82C2-522DD1ADEE0B}"/>
                </a:ext>
              </a:extLst>
            </p:cNvPr>
            <p:cNvSpPr/>
            <p:nvPr/>
          </p:nvSpPr>
          <p:spPr>
            <a:xfrm>
              <a:off x="6309912" y="1826421"/>
              <a:ext cx="92710" cy="1894205"/>
            </a:xfrm>
            <a:custGeom>
              <a:avLst/>
              <a:gdLst/>
              <a:ahLst/>
              <a:cxnLst/>
              <a:rect l="l" t="t" r="r" b="b"/>
              <a:pathLst>
                <a:path w="92710" h="1894204">
                  <a:moveTo>
                    <a:pt x="92224" y="1893721"/>
                  </a:moveTo>
                  <a:lnTo>
                    <a:pt x="0" y="1893721"/>
                  </a:lnTo>
                  <a:lnTo>
                    <a:pt x="0" y="0"/>
                  </a:lnTo>
                  <a:lnTo>
                    <a:pt x="92224" y="0"/>
                  </a:lnTo>
                  <a:lnTo>
                    <a:pt x="92224" y="1893721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39">
              <a:extLst>
                <a:ext uri="{FF2B5EF4-FFF2-40B4-BE49-F238E27FC236}">
                  <a16:creationId xmlns:a16="http://schemas.microsoft.com/office/drawing/2014/main" id="{A114FF17-F7AD-4CFE-B3D1-8F48A89384E5}"/>
                </a:ext>
              </a:extLst>
            </p:cNvPr>
            <p:cNvSpPr/>
            <p:nvPr/>
          </p:nvSpPr>
          <p:spPr>
            <a:xfrm>
              <a:off x="6402137" y="962248"/>
              <a:ext cx="864235" cy="2758440"/>
            </a:xfrm>
            <a:custGeom>
              <a:avLst/>
              <a:gdLst/>
              <a:ahLst/>
              <a:cxnLst/>
              <a:rect l="l" t="t" r="r" b="b"/>
              <a:pathLst>
                <a:path w="864234" h="2758440">
                  <a:moveTo>
                    <a:pt x="0" y="2757894"/>
                  </a:moveTo>
                  <a:lnTo>
                    <a:pt x="0" y="864173"/>
                  </a:lnTo>
                  <a:lnTo>
                    <a:pt x="864173" y="0"/>
                  </a:lnTo>
                  <a:lnTo>
                    <a:pt x="864173" y="1893721"/>
                  </a:lnTo>
                  <a:lnTo>
                    <a:pt x="0" y="2757894"/>
                  </a:lnTo>
                  <a:close/>
                </a:path>
              </a:pathLst>
            </a:custGeom>
            <a:solidFill>
              <a:srgbClr val="ACA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40">
              <a:extLst>
                <a:ext uri="{FF2B5EF4-FFF2-40B4-BE49-F238E27FC236}">
                  <a16:creationId xmlns:a16="http://schemas.microsoft.com/office/drawing/2014/main" id="{6481090D-82B0-4380-9B9F-3989A842867E}"/>
                </a:ext>
              </a:extLst>
            </p:cNvPr>
            <p:cNvSpPr/>
            <p:nvPr/>
          </p:nvSpPr>
          <p:spPr>
            <a:xfrm>
              <a:off x="6309912" y="962248"/>
              <a:ext cx="956944" cy="864235"/>
            </a:xfrm>
            <a:custGeom>
              <a:avLst/>
              <a:gdLst/>
              <a:ahLst/>
              <a:cxnLst/>
              <a:rect l="l" t="t" r="r" b="b"/>
              <a:pathLst>
                <a:path w="956945" h="864235">
                  <a:moveTo>
                    <a:pt x="92224" y="864173"/>
                  </a:moveTo>
                  <a:lnTo>
                    <a:pt x="0" y="864173"/>
                  </a:lnTo>
                  <a:lnTo>
                    <a:pt x="864173" y="0"/>
                  </a:lnTo>
                  <a:lnTo>
                    <a:pt x="956398" y="0"/>
                  </a:lnTo>
                  <a:lnTo>
                    <a:pt x="92224" y="864173"/>
                  </a:lnTo>
                  <a:close/>
                </a:path>
              </a:pathLst>
            </a:custGeom>
            <a:solidFill>
              <a:srgbClr val="DFDB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41">
              <a:extLst>
                <a:ext uri="{FF2B5EF4-FFF2-40B4-BE49-F238E27FC236}">
                  <a16:creationId xmlns:a16="http://schemas.microsoft.com/office/drawing/2014/main" id="{3F91DF51-3E20-4A1D-962A-FE392A3BEA57}"/>
                </a:ext>
              </a:extLst>
            </p:cNvPr>
            <p:cNvSpPr/>
            <p:nvPr/>
          </p:nvSpPr>
          <p:spPr>
            <a:xfrm>
              <a:off x="6309912" y="962248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5" h="2758440">
                  <a:moveTo>
                    <a:pt x="0" y="864173"/>
                  </a:moveTo>
                  <a:lnTo>
                    <a:pt x="864173" y="0"/>
                  </a:lnTo>
                  <a:lnTo>
                    <a:pt x="956398" y="0"/>
                  </a:lnTo>
                  <a:lnTo>
                    <a:pt x="956398" y="1893721"/>
                  </a:lnTo>
                  <a:lnTo>
                    <a:pt x="92224" y="2757894"/>
                  </a:lnTo>
                  <a:lnTo>
                    <a:pt x="0" y="2757894"/>
                  </a:lnTo>
                  <a:lnTo>
                    <a:pt x="0" y="864173"/>
                  </a:lnTo>
                  <a:close/>
                </a:path>
                <a:path w="956945" h="2758440">
                  <a:moveTo>
                    <a:pt x="0" y="864173"/>
                  </a:moveTo>
                  <a:lnTo>
                    <a:pt x="92224" y="864173"/>
                  </a:lnTo>
                  <a:lnTo>
                    <a:pt x="956398" y="0"/>
                  </a:lnTo>
                </a:path>
                <a:path w="956945" h="2758440">
                  <a:moveTo>
                    <a:pt x="92224" y="864173"/>
                  </a:moveTo>
                  <a:lnTo>
                    <a:pt x="92224" y="275789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42">
              <a:extLst>
                <a:ext uri="{FF2B5EF4-FFF2-40B4-BE49-F238E27FC236}">
                  <a16:creationId xmlns:a16="http://schemas.microsoft.com/office/drawing/2014/main" id="{7D4862FE-297B-44A6-BEA7-BC06A156DCAE}"/>
                </a:ext>
              </a:extLst>
            </p:cNvPr>
            <p:cNvSpPr/>
            <p:nvPr/>
          </p:nvSpPr>
          <p:spPr>
            <a:xfrm>
              <a:off x="6462311" y="1826421"/>
              <a:ext cx="92710" cy="1894205"/>
            </a:xfrm>
            <a:custGeom>
              <a:avLst/>
              <a:gdLst/>
              <a:ahLst/>
              <a:cxnLst/>
              <a:rect l="l" t="t" r="r" b="b"/>
              <a:pathLst>
                <a:path w="92709" h="1894204">
                  <a:moveTo>
                    <a:pt x="92224" y="1893721"/>
                  </a:moveTo>
                  <a:lnTo>
                    <a:pt x="0" y="1893721"/>
                  </a:lnTo>
                  <a:lnTo>
                    <a:pt x="0" y="0"/>
                  </a:lnTo>
                  <a:lnTo>
                    <a:pt x="92224" y="0"/>
                  </a:lnTo>
                  <a:lnTo>
                    <a:pt x="92224" y="1893721"/>
                  </a:lnTo>
                  <a:close/>
                </a:path>
              </a:pathLst>
            </a:custGeom>
            <a:solidFill>
              <a:srgbClr val="FB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43">
              <a:extLst>
                <a:ext uri="{FF2B5EF4-FFF2-40B4-BE49-F238E27FC236}">
                  <a16:creationId xmlns:a16="http://schemas.microsoft.com/office/drawing/2014/main" id="{5E44E94D-CB2F-46AA-A92A-2AD22646F684}"/>
                </a:ext>
              </a:extLst>
            </p:cNvPr>
            <p:cNvSpPr/>
            <p:nvPr/>
          </p:nvSpPr>
          <p:spPr>
            <a:xfrm>
              <a:off x="6554536" y="962248"/>
              <a:ext cx="864235" cy="2758440"/>
            </a:xfrm>
            <a:custGeom>
              <a:avLst/>
              <a:gdLst/>
              <a:ahLst/>
              <a:cxnLst/>
              <a:rect l="l" t="t" r="r" b="b"/>
              <a:pathLst>
                <a:path w="864234" h="2758440">
                  <a:moveTo>
                    <a:pt x="0" y="2757894"/>
                  </a:moveTo>
                  <a:lnTo>
                    <a:pt x="0" y="864173"/>
                  </a:lnTo>
                  <a:lnTo>
                    <a:pt x="864173" y="0"/>
                  </a:lnTo>
                  <a:lnTo>
                    <a:pt x="864173" y="1893721"/>
                  </a:lnTo>
                  <a:lnTo>
                    <a:pt x="0" y="2757894"/>
                  </a:lnTo>
                  <a:close/>
                </a:path>
              </a:pathLst>
            </a:custGeom>
            <a:solidFill>
              <a:srgbClr val="C8B6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44">
              <a:extLst>
                <a:ext uri="{FF2B5EF4-FFF2-40B4-BE49-F238E27FC236}">
                  <a16:creationId xmlns:a16="http://schemas.microsoft.com/office/drawing/2014/main" id="{36EFF1EB-AE36-411D-B0BA-9D5B31AA0480}"/>
                </a:ext>
              </a:extLst>
            </p:cNvPr>
            <p:cNvSpPr/>
            <p:nvPr/>
          </p:nvSpPr>
          <p:spPr>
            <a:xfrm>
              <a:off x="6462311" y="962248"/>
              <a:ext cx="956944" cy="864235"/>
            </a:xfrm>
            <a:custGeom>
              <a:avLst/>
              <a:gdLst/>
              <a:ahLst/>
              <a:cxnLst/>
              <a:rect l="l" t="t" r="r" b="b"/>
              <a:pathLst>
                <a:path w="956945" h="864235">
                  <a:moveTo>
                    <a:pt x="92224" y="864173"/>
                  </a:moveTo>
                  <a:lnTo>
                    <a:pt x="0" y="864173"/>
                  </a:lnTo>
                  <a:lnTo>
                    <a:pt x="864173" y="0"/>
                  </a:lnTo>
                  <a:lnTo>
                    <a:pt x="956398" y="0"/>
                  </a:lnTo>
                  <a:lnTo>
                    <a:pt x="92224" y="864173"/>
                  </a:lnTo>
                  <a:close/>
                </a:path>
              </a:pathLst>
            </a:custGeom>
            <a:solidFill>
              <a:srgbClr val="FBE9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45">
              <a:extLst>
                <a:ext uri="{FF2B5EF4-FFF2-40B4-BE49-F238E27FC236}">
                  <a16:creationId xmlns:a16="http://schemas.microsoft.com/office/drawing/2014/main" id="{97C08B36-686B-4C61-B786-AAB8F26CCEE1}"/>
                </a:ext>
              </a:extLst>
            </p:cNvPr>
            <p:cNvSpPr/>
            <p:nvPr/>
          </p:nvSpPr>
          <p:spPr>
            <a:xfrm>
              <a:off x="6462311" y="962248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5" h="2758440">
                  <a:moveTo>
                    <a:pt x="0" y="864173"/>
                  </a:moveTo>
                  <a:lnTo>
                    <a:pt x="864173" y="0"/>
                  </a:lnTo>
                  <a:lnTo>
                    <a:pt x="956398" y="0"/>
                  </a:lnTo>
                  <a:lnTo>
                    <a:pt x="956398" y="1893721"/>
                  </a:lnTo>
                  <a:lnTo>
                    <a:pt x="92224" y="2757894"/>
                  </a:lnTo>
                  <a:lnTo>
                    <a:pt x="0" y="2757894"/>
                  </a:lnTo>
                  <a:lnTo>
                    <a:pt x="0" y="864173"/>
                  </a:lnTo>
                  <a:close/>
                </a:path>
                <a:path w="956945" h="2758440">
                  <a:moveTo>
                    <a:pt x="0" y="864173"/>
                  </a:moveTo>
                  <a:lnTo>
                    <a:pt x="92224" y="864173"/>
                  </a:lnTo>
                  <a:lnTo>
                    <a:pt x="956398" y="0"/>
                  </a:lnTo>
                </a:path>
                <a:path w="956945" h="2758440">
                  <a:moveTo>
                    <a:pt x="92224" y="864173"/>
                  </a:moveTo>
                  <a:lnTo>
                    <a:pt x="92224" y="275789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6E1CCF27-3777-40E7-8939-57F5C1B0C990}"/>
              </a:ext>
            </a:extLst>
          </p:cNvPr>
          <p:cNvSpPr txBox="1"/>
          <p:nvPr/>
        </p:nvSpPr>
        <p:spPr>
          <a:xfrm>
            <a:off x="636525" y="1454057"/>
            <a:ext cx="8331576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example,</a:t>
            </a:r>
            <a:r>
              <a:rPr lang="ko-KR" altLang="en-US" dirty="0"/>
              <a:t> </a:t>
            </a:r>
            <a:r>
              <a:rPr lang="en-US" altLang="ko-KR" dirty="0"/>
              <a:t>if</a:t>
            </a:r>
            <a:r>
              <a:rPr lang="ko-KR" altLang="en-US" dirty="0"/>
              <a:t> </a:t>
            </a:r>
            <a:r>
              <a:rPr lang="en-US" altLang="ko-KR" dirty="0"/>
              <a:t>we</a:t>
            </a:r>
            <a:r>
              <a:rPr lang="ko-KR" altLang="en-US" dirty="0"/>
              <a:t> </a:t>
            </a:r>
            <a:r>
              <a:rPr lang="en-US" altLang="ko-KR" dirty="0"/>
              <a:t>had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  <a:r>
              <a:rPr lang="ko-KR" altLang="en-US" dirty="0"/>
              <a:t> </a:t>
            </a:r>
            <a:r>
              <a:rPr lang="en-US" altLang="ko-KR" dirty="0"/>
              <a:t>5x5x3</a:t>
            </a:r>
            <a:r>
              <a:rPr lang="ko-KR" altLang="en-US" dirty="0"/>
              <a:t> </a:t>
            </a:r>
            <a:r>
              <a:rPr lang="en-US" altLang="ko-KR" dirty="0"/>
              <a:t>filters,</a:t>
            </a:r>
            <a:r>
              <a:rPr lang="ko-KR" altLang="en-US" dirty="0"/>
              <a:t> </a:t>
            </a:r>
            <a:r>
              <a:rPr lang="en-US" altLang="ko-KR" dirty="0"/>
              <a:t>we`ll</a:t>
            </a:r>
            <a:r>
              <a:rPr lang="ko-KR" altLang="en-US" dirty="0"/>
              <a:t> </a:t>
            </a:r>
            <a:r>
              <a:rPr lang="en-US" altLang="ko-KR" dirty="0"/>
              <a:t>get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  <a:r>
              <a:rPr lang="ko-KR" altLang="en-US" dirty="0"/>
              <a:t> </a:t>
            </a:r>
            <a:r>
              <a:rPr lang="en-US" altLang="ko-KR" dirty="0"/>
              <a:t>separate</a:t>
            </a:r>
            <a:r>
              <a:rPr lang="ko-KR" altLang="en-US" dirty="0"/>
              <a:t> </a:t>
            </a:r>
            <a:r>
              <a:rPr lang="en-US" altLang="ko-KR" dirty="0"/>
              <a:t>activation</a:t>
            </a:r>
            <a:r>
              <a:rPr lang="ko-KR" altLang="en-US" dirty="0"/>
              <a:t> </a:t>
            </a:r>
            <a:r>
              <a:rPr lang="en-US" altLang="ko-KR" dirty="0"/>
              <a:t>maps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26776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DA9409-2EDE-474A-9191-974874812BFC}"/>
              </a:ext>
            </a:extLst>
          </p:cNvPr>
          <p:cNvSpPr txBox="1"/>
          <p:nvPr/>
        </p:nvSpPr>
        <p:spPr>
          <a:xfrm>
            <a:off x="0" y="523873"/>
            <a:ext cx="121919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Convolution Layer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65E0C9-E02D-4C15-BC76-F33358E1ABE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Convolutional neural network (CNN)</a:t>
            </a:r>
            <a:endParaRPr lang="ko-KR" altLang="en-US" sz="2000" i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A1C4FF6-8C7E-4F70-83E9-ACDB03F392E6}"/>
              </a:ext>
            </a:extLst>
          </p:cNvPr>
          <p:cNvSpPr txBox="1"/>
          <p:nvPr/>
        </p:nvSpPr>
        <p:spPr>
          <a:xfrm>
            <a:off x="280611" y="1141010"/>
            <a:ext cx="732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Overview</a:t>
            </a:r>
            <a:endParaRPr lang="ko-KR" altLang="en-US" sz="2000" b="1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D24C01A-ACF0-43B4-B821-88836A36DAD5}"/>
              </a:ext>
            </a:extLst>
          </p:cNvPr>
          <p:cNvGrpSpPr/>
          <p:nvPr/>
        </p:nvGrpSpPr>
        <p:grpSpPr>
          <a:xfrm>
            <a:off x="26077" y="6031617"/>
            <a:ext cx="4731587" cy="665692"/>
            <a:chOff x="26077" y="6031617"/>
            <a:chExt cx="4731587" cy="665692"/>
          </a:xfrm>
        </p:grpSpPr>
        <p:sp>
          <p:nvSpPr>
            <p:cNvPr id="29" name="object 16">
              <a:extLst>
                <a:ext uri="{FF2B5EF4-FFF2-40B4-BE49-F238E27FC236}">
                  <a16:creationId xmlns:a16="http://schemas.microsoft.com/office/drawing/2014/main" id="{3F4C7820-9B8F-4585-8999-97DCE1BBD0D4}"/>
                </a:ext>
              </a:extLst>
            </p:cNvPr>
            <p:cNvSpPr txBox="1">
              <a:spLocks/>
            </p:cNvSpPr>
            <p:nvPr/>
          </p:nvSpPr>
          <p:spPr>
            <a:xfrm>
              <a:off x="3048689" y="6388064"/>
              <a:ext cx="1590040" cy="3092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310"/>
                </a:lnSpc>
              </a:pPr>
              <a:r>
                <a:rPr lang="en-US" spc="-5" dirty="0"/>
                <a:t>April 18,</a:t>
              </a:r>
              <a:r>
                <a:rPr lang="en-US" spc="-90" dirty="0"/>
                <a:t> </a:t>
              </a:r>
              <a:r>
                <a:rPr lang="en-US" spc="-5" dirty="0"/>
                <a:t>2017</a:t>
              </a:r>
            </a:p>
          </p:txBody>
        </p:sp>
        <p:sp>
          <p:nvSpPr>
            <p:cNvPr id="30" name="object 17">
              <a:extLst>
                <a:ext uri="{FF2B5EF4-FFF2-40B4-BE49-F238E27FC236}">
                  <a16:creationId xmlns:a16="http://schemas.microsoft.com/office/drawing/2014/main" id="{9FB22A6D-C4AA-41E3-BEB9-B5ACE4477D09}"/>
                </a:ext>
              </a:extLst>
            </p:cNvPr>
            <p:cNvSpPr txBox="1">
              <a:spLocks/>
            </p:cNvSpPr>
            <p:nvPr/>
          </p:nvSpPr>
          <p:spPr>
            <a:xfrm>
              <a:off x="139593" y="6031617"/>
              <a:ext cx="4618071" cy="26930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090"/>
                </a:lnSpc>
              </a:pPr>
              <a:r>
                <a:rPr lang="en-US" spc="-5" dirty="0"/>
                <a:t>Fei-Fei Li </a:t>
              </a:r>
              <a:r>
                <a:rPr lang="en-US" dirty="0"/>
                <a:t>&amp; Justin Johnson &amp; </a:t>
              </a:r>
              <a:r>
                <a:rPr lang="en-US" spc="-5" dirty="0"/>
                <a:t>Serena</a:t>
              </a:r>
              <a:r>
                <a:rPr lang="en-US" spc="-125" dirty="0"/>
                <a:t> </a:t>
              </a:r>
              <a:r>
                <a:rPr lang="en-US" spc="-5" dirty="0"/>
                <a:t>Yeung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3559903-27E1-4171-804D-15F4C857FE56}"/>
                </a:ext>
              </a:extLst>
            </p:cNvPr>
            <p:cNvSpPr txBox="1"/>
            <p:nvPr/>
          </p:nvSpPr>
          <p:spPr>
            <a:xfrm>
              <a:off x="26077" y="6327977"/>
              <a:ext cx="4056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출처</a:t>
              </a:r>
              <a:r>
                <a:rPr lang="en-US" altLang="ko-KR" dirty="0"/>
                <a:t>: cs231n_2017_lecture5</a:t>
              </a:r>
              <a:endParaRPr lang="ko-KR" altLang="en-US" dirty="0"/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6E1CCF27-3777-40E7-8939-57F5C1B0C990}"/>
              </a:ext>
            </a:extLst>
          </p:cNvPr>
          <p:cNvSpPr txBox="1"/>
          <p:nvPr/>
        </p:nvSpPr>
        <p:spPr>
          <a:xfrm>
            <a:off x="636525" y="1454057"/>
            <a:ext cx="9514528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5" dirty="0" err="1"/>
              <a:t>ConvNet</a:t>
            </a:r>
            <a:r>
              <a:rPr lang="en-US" altLang="ko-KR" spc="-5" dirty="0"/>
              <a:t> is </a:t>
            </a:r>
            <a:r>
              <a:rPr lang="en-US" altLang="ko-KR" dirty="0"/>
              <a:t>a sequence </a:t>
            </a:r>
            <a:r>
              <a:rPr lang="en-US" altLang="ko-KR" spc="-5" dirty="0"/>
              <a:t>of Convolutional Layers, interspersed with activation</a:t>
            </a:r>
            <a:r>
              <a:rPr lang="en-US" altLang="ko-KR" spc="-10" dirty="0"/>
              <a:t> </a:t>
            </a:r>
            <a:r>
              <a:rPr lang="en-US" altLang="ko-KR" spc="-5" dirty="0"/>
              <a:t>functions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CF07A7D-C39E-4C1C-8710-CB1121284C26}"/>
              </a:ext>
            </a:extLst>
          </p:cNvPr>
          <p:cNvGrpSpPr/>
          <p:nvPr/>
        </p:nvGrpSpPr>
        <p:grpSpPr>
          <a:xfrm>
            <a:off x="1547100" y="2221396"/>
            <a:ext cx="9584726" cy="3500109"/>
            <a:chOff x="1439757" y="2426669"/>
            <a:chExt cx="8392549" cy="3064755"/>
          </a:xfrm>
        </p:grpSpPr>
        <p:grpSp>
          <p:nvGrpSpPr>
            <p:cNvPr id="53" name="object 3">
              <a:extLst>
                <a:ext uri="{FF2B5EF4-FFF2-40B4-BE49-F238E27FC236}">
                  <a16:creationId xmlns:a16="http://schemas.microsoft.com/office/drawing/2014/main" id="{3A2129EA-8B5E-4C8C-9AB8-D2E2F9A936FC}"/>
                </a:ext>
              </a:extLst>
            </p:cNvPr>
            <p:cNvGrpSpPr/>
            <p:nvPr/>
          </p:nvGrpSpPr>
          <p:grpSpPr>
            <a:xfrm>
              <a:off x="1439757" y="2426669"/>
              <a:ext cx="975994" cy="2777490"/>
              <a:chOff x="167549" y="1116772"/>
              <a:chExt cx="975994" cy="2777490"/>
            </a:xfrm>
          </p:grpSpPr>
          <p:sp>
            <p:nvSpPr>
              <p:cNvPr id="54" name="object 4">
                <a:extLst>
                  <a:ext uri="{FF2B5EF4-FFF2-40B4-BE49-F238E27FC236}">
                    <a16:creationId xmlns:a16="http://schemas.microsoft.com/office/drawing/2014/main" id="{E8AB75DC-772A-4E92-8589-E8024360CB52}"/>
                  </a:ext>
                </a:extLst>
              </p:cNvPr>
              <p:cNvSpPr/>
              <p:nvPr/>
            </p:nvSpPr>
            <p:spPr>
              <a:xfrm>
                <a:off x="177074" y="1869523"/>
                <a:ext cx="213360" cy="2014855"/>
              </a:xfrm>
              <a:custGeom>
                <a:avLst/>
                <a:gdLst/>
                <a:ahLst/>
                <a:cxnLst/>
                <a:rect l="l" t="t" r="r" b="b"/>
                <a:pathLst>
                  <a:path w="213360" h="2014854">
                    <a:moveTo>
                      <a:pt x="213172" y="2014668"/>
                    </a:moveTo>
                    <a:lnTo>
                      <a:pt x="0" y="2014668"/>
                    </a:lnTo>
                    <a:lnTo>
                      <a:pt x="0" y="0"/>
                    </a:lnTo>
                    <a:lnTo>
                      <a:pt x="213172" y="0"/>
                    </a:lnTo>
                    <a:lnTo>
                      <a:pt x="213172" y="2014668"/>
                    </a:lnTo>
                    <a:close/>
                  </a:path>
                </a:pathLst>
              </a:custGeom>
              <a:solidFill>
                <a:srgbClr val="F4CCCC">
                  <a:alpha val="51919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5" name="object 5">
                <a:extLst>
                  <a:ext uri="{FF2B5EF4-FFF2-40B4-BE49-F238E27FC236}">
                    <a16:creationId xmlns:a16="http://schemas.microsoft.com/office/drawing/2014/main" id="{818A5B38-DADD-48C1-AFC3-B184E4C26D46}"/>
                  </a:ext>
                </a:extLst>
              </p:cNvPr>
              <p:cNvSpPr/>
              <p:nvPr/>
            </p:nvSpPr>
            <p:spPr>
              <a:xfrm>
                <a:off x="390246" y="1126297"/>
                <a:ext cx="743585" cy="2758440"/>
              </a:xfrm>
              <a:custGeom>
                <a:avLst/>
                <a:gdLst/>
                <a:ahLst/>
                <a:cxnLst/>
                <a:rect l="l" t="t" r="r" b="b"/>
                <a:pathLst>
                  <a:path w="743585" h="2758440">
                    <a:moveTo>
                      <a:pt x="0" y="2757894"/>
                    </a:moveTo>
                    <a:lnTo>
                      <a:pt x="0" y="743226"/>
                    </a:lnTo>
                    <a:lnTo>
                      <a:pt x="743226" y="0"/>
                    </a:lnTo>
                    <a:lnTo>
                      <a:pt x="743226" y="2014670"/>
                    </a:lnTo>
                    <a:lnTo>
                      <a:pt x="0" y="2757894"/>
                    </a:lnTo>
                    <a:close/>
                  </a:path>
                </a:pathLst>
              </a:custGeom>
              <a:solidFill>
                <a:srgbClr val="C3A3A3">
                  <a:alpha val="51919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6" name="object 6">
                <a:extLst>
                  <a:ext uri="{FF2B5EF4-FFF2-40B4-BE49-F238E27FC236}">
                    <a16:creationId xmlns:a16="http://schemas.microsoft.com/office/drawing/2014/main" id="{5FA7CCC0-6C3B-4A08-9192-F441B5B16B9E}"/>
                  </a:ext>
                </a:extLst>
              </p:cNvPr>
              <p:cNvSpPr/>
              <p:nvPr/>
            </p:nvSpPr>
            <p:spPr>
              <a:xfrm>
                <a:off x="177074" y="1126297"/>
                <a:ext cx="956944" cy="743585"/>
              </a:xfrm>
              <a:custGeom>
                <a:avLst/>
                <a:gdLst/>
                <a:ahLst/>
                <a:cxnLst/>
                <a:rect l="l" t="t" r="r" b="b"/>
                <a:pathLst>
                  <a:path w="956944" h="743585">
                    <a:moveTo>
                      <a:pt x="213172" y="743226"/>
                    </a:moveTo>
                    <a:lnTo>
                      <a:pt x="0" y="743226"/>
                    </a:lnTo>
                    <a:lnTo>
                      <a:pt x="743226" y="0"/>
                    </a:lnTo>
                    <a:lnTo>
                      <a:pt x="956398" y="0"/>
                    </a:lnTo>
                    <a:lnTo>
                      <a:pt x="213172" y="743226"/>
                    </a:lnTo>
                    <a:close/>
                  </a:path>
                </a:pathLst>
              </a:custGeom>
              <a:solidFill>
                <a:srgbClr val="F6D6D6">
                  <a:alpha val="51919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7" name="object 7">
                <a:extLst>
                  <a:ext uri="{FF2B5EF4-FFF2-40B4-BE49-F238E27FC236}">
                    <a16:creationId xmlns:a16="http://schemas.microsoft.com/office/drawing/2014/main" id="{BBADE33F-40E6-4DAC-AF4C-47CFEE3535BE}"/>
                  </a:ext>
                </a:extLst>
              </p:cNvPr>
              <p:cNvSpPr/>
              <p:nvPr/>
            </p:nvSpPr>
            <p:spPr>
              <a:xfrm>
                <a:off x="177074" y="1126297"/>
                <a:ext cx="956944" cy="2758440"/>
              </a:xfrm>
              <a:custGeom>
                <a:avLst/>
                <a:gdLst/>
                <a:ahLst/>
                <a:cxnLst/>
                <a:rect l="l" t="t" r="r" b="b"/>
                <a:pathLst>
                  <a:path w="956944" h="2758440">
                    <a:moveTo>
                      <a:pt x="0" y="743226"/>
                    </a:moveTo>
                    <a:lnTo>
                      <a:pt x="743226" y="0"/>
                    </a:lnTo>
                    <a:lnTo>
                      <a:pt x="956398" y="0"/>
                    </a:lnTo>
                    <a:lnTo>
                      <a:pt x="956398" y="2014670"/>
                    </a:lnTo>
                    <a:lnTo>
                      <a:pt x="213172" y="2757894"/>
                    </a:lnTo>
                    <a:lnTo>
                      <a:pt x="0" y="2757894"/>
                    </a:lnTo>
                    <a:lnTo>
                      <a:pt x="0" y="743226"/>
                    </a:lnTo>
                    <a:close/>
                  </a:path>
                  <a:path w="956944" h="2758440">
                    <a:moveTo>
                      <a:pt x="0" y="743226"/>
                    </a:moveTo>
                    <a:lnTo>
                      <a:pt x="213172" y="743226"/>
                    </a:lnTo>
                    <a:lnTo>
                      <a:pt x="956398" y="0"/>
                    </a:lnTo>
                  </a:path>
                  <a:path w="956944" h="2758440">
                    <a:moveTo>
                      <a:pt x="213172" y="743226"/>
                    </a:moveTo>
                    <a:lnTo>
                      <a:pt x="213172" y="2757894"/>
                    </a:lnTo>
                  </a:path>
                </a:pathLst>
              </a:custGeom>
              <a:ln w="1904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58" name="object 8">
              <a:extLst>
                <a:ext uri="{FF2B5EF4-FFF2-40B4-BE49-F238E27FC236}">
                  <a16:creationId xmlns:a16="http://schemas.microsoft.com/office/drawing/2014/main" id="{BCDDFBA1-DF2E-46FA-8D7C-F5B2ACB0BED1}"/>
                </a:ext>
              </a:extLst>
            </p:cNvPr>
            <p:cNvSpPr txBox="1"/>
            <p:nvPr/>
          </p:nvSpPr>
          <p:spPr>
            <a:xfrm>
              <a:off x="2134930" y="4800075"/>
              <a:ext cx="2800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latin typeface="Arial"/>
                  <a:cs typeface="Arial"/>
                </a:rPr>
                <a:t>32</a:t>
              </a:r>
              <a:endParaRPr sz="1800">
                <a:latin typeface="Arial"/>
                <a:cs typeface="Arial"/>
              </a:endParaRPr>
            </a:p>
          </p:txBody>
        </p:sp>
        <p:sp>
          <p:nvSpPr>
            <p:cNvPr id="59" name="object 9">
              <a:extLst>
                <a:ext uri="{FF2B5EF4-FFF2-40B4-BE49-F238E27FC236}">
                  <a16:creationId xmlns:a16="http://schemas.microsoft.com/office/drawing/2014/main" id="{23177A9B-EF2E-421D-9547-D3F78C1C9538}"/>
                </a:ext>
              </a:extLst>
            </p:cNvPr>
            <p:cNvSpPr txBox="1"/>
            <p:nvPr/>
          </p:nvSpPr>
          <p:spPr>
            <a:xfrm>
              <a:off x="2499231" y="2726896"/>
              <a:ext cx="2800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latin typeface="Arial"/>
                  <a:cs typeface="Arial"/>
                </a:rPr>
                <a:t>32</a:t>
              </a:r>
              <a:endParaRPr sz="1800">
                <a:latin typeface="Arial"/>
                <a:cs typeface="Arial"/>
              </a:endParaRPr>
            </a:p>
          </p:txBody>
        </p:sp>
        <p:sp>
          <p:nvSpPr>
            <p:cNvPr id="60" name="object 10">
              <a:extLst>
                <a:ext uri="{FF2B5EF4-FFF2-40B4-BE49-F238E27FC236}">
                  <a16:creationId xmlns:a16="http://schemas.microsoft.com/office/drawing/2014/main" id="{FD14EB94-E63E-48E0-9D3F-9BA680D4CB84}"/>
                </a:ext>
              </a:extLst>
            </p:cNvPr>
            <p:cNvSpPr txBox="1"/>
            <p:nvPr/>
          </p:nvSpPr>
          <p:spPr>
            <a:xfrm>
              <a:off x="1464320" y="5191704"/>
              <a:ext cx="1530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Arial"/>
                  <a:cs typeface="Arial"/>
                </a:rPr>
                <a:t>3</a:t>
              </a:r>
              <a:endParaRPr sz="1800">
                <a:latin typeface="Arial"/>
                <a:cs typeface="Arial"/>
              </a:endParaRPr>
            </a:p>
          </p:txBody>
        </p:sp>
        <p:grpSp>
          <p:nvGrpSpPr>
            <p:cNvPr id="61" name="object 11">
              <a:extLst>
                <a:ext uri="{FF2B5EF4-FFF2-40B4-BE49-F238E27FC236}">
                  <a16:creationId xmlns:a16="http://schemas.microsoft.com/office/drawing/2014/main" id="{1FB6DACE-4A9B-40A7-8DB5-D0F905BE886B}"/>
                </a:ext>
              </a:extLst>
            </p:cNvPr>
            <p:cNvGrpSpPr/>
            <p:nvPr/>
          </p:nvGrpSpPr>
          <p:grpSpPr>
            <a:xfrm>
              <a:off x="2754080" y="3694347"/>
              <a:ext cx="978535" cy="41275"/>
              <a:chOff x="1481872" y="2384450"/>
              <a:chExt cx="978535" cy="41275"/>
            </a:xfrm>
          </p:grpSpPr>
          <p:sp>
            <p:nvSpPr>
              <p:cNvPr id="62" name="object 12">
                <a:extLst>
                  <a:ext uri="{FF2B5EF4-FFF2-40B4-BE49-F238E27FC236}">
                    <a16:creationId xmlns:a16="http://schemas.microsoft.com/office/drawing/2014/main" id="{F02CB493-7F82-449E-9056-522D790387F7}"/>
                  </a:ext>
                </a:extLst>
              </p:cNvPr>
              <p:cNvSpPr/>
              <p:nvPr/>
            </p:nvSpPr>
            <p:spPr>
              <a:xfrm>
                <a:off x="1481872" y="2404945"/>
                <a:ext cx="930910" cy="0"/>
              </a:xfrm>
              <a:custGeom>
                <a:avLst/>
                <a:gdLst/>
                <a:ahLst/>
                <a:cxnLst/>
                <a:rect l="l" t="t" r="r" b="b"/>
                <a:pathLst>
                  <a:path w="930910">
                    <a:moveTo>
                      <a:pt x="0" y="0"/>
                    </a:moveTo>
                    <a:lnTo>
                      <a:pt x="930448" y="0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3" name="object 13">
                <a:extLst>
                  <a:ext uri="{FF2B5EF4-FFF2-40B4-BE49-F238E27FC236}">
                    <a16:creationId xmlns:a16="http://schemas.microsoft.com/office/drawing/2014/main" id="{1CE55645-8DF9-417F-B192-4CA73DBA4CD0}"/>
                  </a:ext>
                </a:extLst>
              </p:cNvPr>
              <p:cNvSpPr/>
              <p:nvPr/>
            </p:nvSpPr>
            <p:spPr>
              <a:xfrm>
                <a:off x="2412320" y="2389212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4" h="31750">
                    <a:moveTo>
                      <a:pt x="0" y="31464"/>
                    </a:moveTo>
                    <a:lnTo>
                      <a:pt x="0" y="0"/>
                    </a:lnTo>
                    <a:lnTo>
                      <a:pt x="43224" y="15732"/>
                    </a:lnTo>
                    <a:lnTo>
                      <a:pt x="0" y="31464"/>
                    </a:lnTo>
                    <a:close/>
                  </a:path>
                </a:pathLst>
              </a:custGeom>
              <a:solidFill>
                <a:srgbClr val="66666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4" name="object 14">
                <a:extLst>
                  <a:ext uri="{FF2B5EF4-FFF2-40B4-BE49-F238E27FC236}">
                    <a16:creationId xmlns:a16="http://schemas.microsoft.com/office/drawing/2014/main" id="{2B77FAAD-EA07-4FB8-978B-2DB4D9628C00}"/>
                  </a:ext>
                </a:extLst>
              </p:cNvPr>
              <p:cNvSpPr/>
              <p:nvPr/>
            </p:nvSpPr>
            <p:spPr>
              <a:xfrm>
                <a:off x="2412320" y="2389212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4" h="31750">
                    <a:moveTo>
                      <a:pt x="0" y="31464"/>
                    </a:moveTo>
                    <a:lnTo>
                      <a:pt x="43224" y="15732"/>
                    </a:lnTo>
                    <a:lnTo>
                      <a:pt x="0" y="0"/>
                    </a:lnTo>
                    <a:lnTo>
                      <a:pt x="0" y="31464"/>
                    </a:lnTo>
                    <a:close/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5" name="object 15">
              <a:extLst>
                <a:ext uri="{FF2B5EF4-FFF2-40B4-BE49-F238E27FC236}">
                  <a16:creationId xmlns:a16="http://schemas.microsoft.com/office/drawing/2014/main" id="{A1FC0DF3-8C34-4F98-B0C1-4F29CA8B44BF}"/>
                </a:ext>
              </a:extLst>
            </p:cNvPr>
            <p:cNvSpPr txBox="1"/>
            <p:nvPr/>
          </p:nvSpPr>
          <p:spPr>
            <a:xfrm>
              <a:off x="2866429" y="3792970"/>
              <a:ext cx="749300" cy="1404620"/>
            </a:xfrm>
            <a:prstGeom prst="rect">
              <a:avLst/>
            </a:prstGeom>
          </p:spPr>
          <p:txBody>
            <a:bodyPr vert="horz" wrap="square" lIns="0" tIns="10795" rIns="0" bIns="0" rtlCol="0">
              <a:spAutoFit/>
            </a:bodyPr>
            <a:lstStyle/>
            <a:p>
              <a:pPr marL="12700" marR="5080">
                <a:lnSpc>
                  <a:spcPct val="100699"/>
                </a:lnSpc>
                <a:spcBef>
                  <a:spcPts val="85"/>
                </a:spcBef>
              </a:pPr>
              <a:r>
                <a:rPr sz="1800" spc="-5" dirty="0">
                  <a:latin typeface="Arial"/>
                  <a:cs typeface="Arial"/>
                </a:rPr>
                <a:t>CONV,  ReLU</a:t>
              </a:r>
              <a:endParaRPr sz="1800">
                <a:latin typeface="Arial"/>
                <a:cs typeface="Arial"/>
              </a:endParaRPr>
            </a:p>
            <a:p>
              <a:pPr marL="12700" marR="118745" algn="just">
                <a:lnSpc>
                  <a:spcPct val="100699"/>
                </a:lnSpc>
              </a:pPr>
              <a:r>
                <a:rPr sz="1800" spc="-5" dirty="0">
                  <a:solidFill>
                    <a:srgbClr val="0000FF"/>
                  </a:solidFill>
                  <a:latin typeface="Arial"/>
                  <a:cs typeface="Arial"/>
                </a:rPr>
                <a:t>e.g. </a:t>
              </a:r>
              <a:r>
                <a:rPr sz="1800" dirty="0">
                  <a:solidFill>
                    <a:srgbClr val="0000FF"/>
                  </a:solidFill>
                  <a:latin typeface="Arial"/>
                  <a:cs typeface="Arial"/>
                </a:rPr>
                <a:t>6  </a:t>
              </a:r>
              <a:r>
                <a:rPr sz="1800" spc="-5" dirty="0">
                  <a:solidFill>
                    <a:srgbClr val="0000FF"/>
                  </a:solidFill>
                  <a:latin typeface="Arial"/>
                  <a:cs typeface="Arial"/>
                </a:rPr>
                <a:t>5x5x3  filters</a:t>
              </a:r>
              <a:endParaRPr sz="1800">
                <a:latin typeface="Arial"/>
                <a:cs typeface="Arial"/>
              </a:endParaRPr>
            </a:p>
          </p:txBody>
        </p:sp>
        <p:grpSp>
          <p:nvGrpSpPr>
            <p:cNvPr id="66" name="object 16">
              <a:extLst>
                <a:ext uri="{FF2B5EF4-FFF2-40B4-BE49-F238E27FC236}">
                  <a16:creationId xmlns:a16="http://schemas.microsoft.com/office/drawing/2014/main" id="{F884CA2A-E73B-4253-82FF-A32017BDE28E}"/>
                </a:ext>
              </a:extLst>
            </p:cNvPr>
            <p:cNvGrpSpPr/>
            <p:nvPr/>
          </p:nvGrpSpPr>
          <p:grpSpPr>
            <a:xfrm>
              <a:off x="3954352" y="2426669"/>
              <a:ext cx="975994" cy="2777490"/>
              <a:chOff x="2682144" y="1116772"/>
              <a:chExt cx="975994" cy="2777490"/>
            </a:xfrm>
          </p:grpSpPr>
          <p:sp>
            <p:nvSpPr>
              <p:cNvPr id="67" name="object 17">
                <a:extLst>
                  <a:ext uri="{FF2B5EF4-FFF2-40B4-BE49-F238E27FC236}">
                    <a16:creationId xmlns:a16="http://schemas.microsoft.com/office/drawing/2014/main" id="{4DC9BF58-8CF3-4608-8654-84E581492354}"/>
                  </a:ext>
                </a:extLst>
              </p:cNvPr>
              <p:cNvSpPr/>
              <p:nvPr/>
            </p:nvSpPr>
            <p:spPr>
              <a:xfrm>
                <a:off x="2691669" y="1869523"/>
                <a:ext cx="213360" cy="2014855"/>
              </a:xfrm>
              <a:custGeom>
                <a:avLst/>
                <a:gdLst/>
                <a:ahLst/>
                <a:cxnLst/>
                <a:rect l="l" t="t" r="r" b="b"/>
                <a:pathLst>
                  <a:path w="213360" h="2014854">
                    <a:moveTo>
                      <a:pt x="213174" y="2014668"/>
                    </a:moveTo>
                    <a:lnTo>
                      <a:pt x="0" y="2014668"/>
                    </a:lnTo>
                    <a:lnTo>
                      <a:pt x="0" y="0"/>
                    </a:lnTo>
                    <a:lnTo>
                      <a:pt x="213174" y="0"/>
                    </a:lnTo>
                    <a:lnTo>
                      <a:pt x="213174" y="2014668"/>
                    </a:lnTo>
                    <a:close/>
                  </a:path>
                </a:pathLst>
              </a:custGeom>
              <a:solidFill>
                <a:srgbClr val="C8DAF7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8" name="object 18">
                <a:extLst>
                  <a:ext uri="{FF2B5EF4-FFF2-40B4-BE49-F238E27FC236}">
                    <a16:creationId xmlns:a16="http://schemas.microsoft.com/office/drawing/2014/main" id="{2A499E30-153D-4C8C-B3B6-36E4A858F564}"/>
                  </a:ext>
                </a:extLst>
              </p:cNvPr>
              <p:cNvSpPr/>
              <p:nvPr/>
            </p:nvSpPr>
            <p:spPr>
              <a:xfrm>
                <a:off x="2904844" y="1126297"/>
                <a:ext cx="743585" cy="2758440"/>
              </a:xfrm>
              <a:custGeom>
                <a:avLst/>
                <a:gdLst/>
                <a:ahLst/>
                <a:cxnLst/>
                <a:rect l="l" t="t" r="r" b="b"/>
                <a:pathLst>
                  <a:path w="743585" h="2758440">
                    <a:moveTo>
                      <a:pt x="0" y="2757894"/>
                    </a:moveTo>
                    <a:lnTo>
                      <a:pt x="0" y="743226"/>
                    </a:lnTo>
                    <a:lnTo>
                      <a:pt x="743223" y="0"/>
                    </a:lnTo>
                    <a:lnTo>
                      <a:pt x="743223" y="2014670"/>
                    </a:lnTo>
                    <a:lnTo>
                      <a:pt x="0" y="2757894"/>
                    </a:lnTo>
                    <a:close/>
                  </a:path>
                </a:pathLst>
              </a:custGeom>
              <a:solidFill>
                <a:srgbClr val="A0AEC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9" name="object 19">
                <a:extLst>
                  <a:ext uri="{FF2B5EF4-FFF2-40B4-BE49-F238E27FC236}">
                    <a16:creationId xmlns:a16="http://schemas.microsoft.com/office/drawing/2014/main" id="{9E9A5A74-8028-4F82-994E-C251FE2ED6F8}"/>
                  </a:ext>
                </a:extLst>
              </p:cNvPr>
              <p:cNvSpPr/>
              <p:nvPr/>
            </p:nvSpPr>
            <p:spPr>
              <a:xfrm>
                <a:off x="2691669" y="1126297"/>
                <a:ext cx="956944" cy="743585"/>
              </a:xfrm>
              <a:custGeom>
                <a:avLst/>
                <a:gdLst/>
                <a:ahLst/>
                <a:cxnLst/>
                <a:rect l="l" t="t" r="r" b="b"/>
                <a:pathLst>
                  <a:path w="956945" h="743585">
                    <a:moveTo>
                      <a:pt x="213174" y="743226"/>
                    </a:moveTo>
                    <a:lnTo>
                      <a:pt x="0" y="743226"/>
                    </a:lnTo>
                    <a:lnTo>
                      <a:pt x="743223" y="0"/>
                    </a:lnTo>
                    <a:lnTo>
                      <a:pt x="956398" y="0"/>
                    </a:lnTo>
                    <a:lnTo>
                      <a:pt x="213174" y="743226"/>
                    </a:lnTo>
                    <a:close/>
                  </a:path>
                </a:pathLst>
              </a:custGeom>
              <a:solidFill>
                <a:srgbClr val="D3E1F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0" name="object 20">
                <a:extLst>
                  <a:ext uri="{FF2B5EF4-FFF2-40B4-BE49-F238E27FC236}">
                    <a16:creationId xmlns:a16="http://schemas.microsoft.com/office/drawing/2014/main" id="{309F7B88-B7D1-491E-A328-1895C7BECE6D}"/>
                  </a:ext>
                </a:extLst>
              </p:cNvPr>
              <p:cNvSpPr/>
              <p:nvPr/>
            </p:nvSpPr>
            <p:spPr>
              <a:xfrm>
                <a:off x="2691669" y="1126297"/>
                <a:ext cx="956944" cy="2758440"/>
              </a:xfrm>
              <a:custGeom>
                <a:avLst/>
                <a:gdLst/>
                <a:ahLst/>
                <a:cxnLst/>
                <a:rect l="l" t="t" r="r" b="b"/>
                <a:pathLst>
                  <a:path w="956945" h="2758440">
                    <a:moveTo>
                      <a:pt x="0" y="743226"/>
                    </a:moveTo>
                    <a:lnTo>
                      <a:pt x="743223" y="0"/>
                    </a:lnTo>
                    <a:lnTo>
                      <a:pt x="956398" y="0"/>
                    </a:lnTo>
                    <a:lnTo>
                      <a:pt x="956398" y="2014670"/>
                    </a:lnTo>
                    <a:lnTo>
                      <a:pt x="213174" y="2757894"/>
                    </a:lnTo>
                    <a:lnTo>
                      <a:pt x="0" y="2757894"/>
                    </a:lnTo>
                    <a:lnTo>
                      <a:pt x="0" y="743226"/>
                    </a:lnTo>
                    <a:close/>
                  </a:path>
                  <a:path w="956945" h="2758440">
                    <a:moveTo>
                      <a:pt x="0" y="743226"/>
                    </a:moveTo>
                    <a:lnTo>
                      <a:pt x="213174" y="743226"/>
                    </a:lnTo>
                    <a:lnTo>
                      <a:pt x="956398" y="0"/>
                    </a:lnTo>
                  </a:path>
                  <a:path w="956945" h="2758440">
                    <a:moveTo>
                      <a:pt x="213174" y="743226"/>
                    </a:moveTo>
                    <a:lnTo>
                      <a:pt x="213174" y="2757894"/>
                    </a:lnTo>
                  </a:path>
                </a:pathLst>
              </a:custGeom>
              <a:ln w="1904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71" name="object 21">
              <a:extLst>
                <a:ext uri="{FF2B5EF4-FFF2-40B4-BE49-F238E27FC236}">
                  <a16:creationId xmlns:a16="http://schemas.microsoft.com/office/drawing/2014/main" id="{58B15D54-2E46-43A7-8E30-3127A22630CA}"/>
                </a:ext>
              </a:extLst>
            </p:cNvPr>
            <p:cNvSpPr txBox="1"/>
            <p:nvPr/>
          </p:nvSpPr>
          <p:spPr>
            <a:xfrm>
              <a:off x="4649525" y="4800075"/>
              <a:ext cx="2800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latin typeface="Arial"/>
                  <a:cs typeface="Arial"/>
                </a:rPr>
                <a:t>28</a:t>
              </a:r>
              <a:endParaRPr sz="1800">
                <a:latin typeface="Arial"/>
                <a:cs typeface="Arial"/>
              </a:endParaRPr>
            </a:p>
          </p:txBody>
        </p:sp>
        <p:sp>
          <p:nvSpPr>
            <p:cNvPr id="72" name="object 22">
              <a:extLst>
                <a:ext uri="{FF2B5EF4-FFF2-40B4-BE49-F238E27FC236}">
                  <a16:creationId xmlns:a16="http://schemas.microsoft.com/office/drawing/2014/main" id="{DC2AE4A4-853B-499B-A09C-01311F5EC67D}"/>
                </a:ext>
              </a:extLst>
            </p:cNvPr>
            <p:cNvSpPr txBox="1"/>
            <p:nvPr/>
          </p:nvSpPr>
          <p:spPr>
            <a:xfrm>
              <a:off x="5013826" y="2726896"/>
              <a:ext cx="2800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latin typeface="Arial"/>
                  <a:cs typeface="Arial"/>
                </a:rPr>
                <a:t>28</a:t>
              </a:r>
              <a:endParaRPr sz="1800">
                <a:latin typeface="Arial"/>
                <a:cs typeface="Arial"/>
              </a:endParaRPr>
            </a:p>
          </p:txBody>
        </p:sp>
        <p:sp>
          <p:nvSpPr>
            <p:cNvPr id="73" name="object 23">
              <a:extLst>
                <a:ext uri="{FF2B5EF4-FFF2-40B4-BE49-F238E27FC236}">
                  <a16:creationId xmlns:a16="http://schemas.microsoft.com/office/drawing/2014/main" id="{B6CFCFE5-8A42-4124-85DC-39EB64F49B07}"/>
                </a:ext>
              </a:extLst>
            </p:cNvPr>
            <p:cNvSpPr txBox="1"/>
            <p:nvPr/>
          </p:nvSpPr>
          <p:spPr>
            <a:xfrm>
              <a:off x="3978918" y="5191704"/>
              <a:ext cx="1530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Arial"/>
                  <a:cs typeface="Arial"/>
                </a:rPr>
                <a:t>6</a:t>
              </a:r>
              <a:endParaRPr sz="1800">
                <a:latin typeface="Arial"/>
                <a:cs typeface="Arial"/>
              </a:endParaRPr>
            </a:p>
          </p:txBody>
        </p:sp>
        <p:grpSp>
          <p:nvGrpSpPr>
            <p:cNvPr id="74" name="object 24">
              <a:extLst>
                <a:ext uri="{FF2B5EF4-FFF2-40B4-BE49-F238E27FC236}">
                  <a16:creationId xmlns:a16="http://schemas.microsoft.com/office/drawing/2014/main" id="{C0631BD7-9E82-47B5-80E4-A19217698337}"/>
                </a:ext>
              </a:extLst>
            </p:cNvPr>
            <p:cNvGrpSpPr/>
            <p:nvPr/>
          </p:nvGrpSpPr>
          <p:grpSpPr>
            <a:xfrm>
              <a:off x="5497274" y="3694347"/>
              <a:ext cx="978535" cy="41275"/>
              <a:chOff x="4225066" y="2384450"/>
              <a:chExt cx="978535" cy="41275"/>
            </a:xfrm>
          </p:grpSpPr>
          <p:sp>
            <p:nvSpPr>
              <p:cNvPr id="75" name="object 25">
                <a:extLst>
                  <a:ext uri="{FF2B5EF4-FFF2-40B4-BE49-F238E27FC236}">
                    <a16:creationId xmlns:a16="http://schemas.microsoft.com/office/drawing/2014/main" id="{267DA926-58B5-4607-9625-EB74AA6F2B41}"/>
                  </a:ext>
                </a:extLst>
              </p:cNvPr>
              <p:cNvSpPr/>
              <p:nvPr/>
            </p:nvSpPr>
            <p:spPr>
              <a:xfrm>
                <a:off x="4225066" y="2404945"/>
                <a:ext cx="930910" cy="0"/>
              </a:xfrm>
              <a:custGeom>
                <a:avLst/>
                <a:gdLst/>
                <a:ahLst/>
                <a:cxnLst/>
                <a:rect l="l" t="t" r="r" b="b"/>
                <a:pathLst>
                  <a:path w="930910">
                    <a:moveTo>
                      <a:pt x="0" y="0"/>
                    </a:moveTo>
                    <a:lnTo>
                      <a:pt x="930448" y="0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6" name="object 26">
                <a:extLst>
                  <a:ext uri="{FF2B5EF4-FFF2-40B4-BE49-F238E27FC236}">
                    <a16:creationId xmlns:a16="http://schemas.microsoft.com/office/drawing/2014/main" id="{7388277F-2547-4ACC-B176-EBC31AA18ADC}"/>
                  </a:ext>
                </a:extLst>
              </p:cNvPr>
              <p:cNvSpPr/>
              <p:nvPr/>
            </p:nvSpPr>
            <p:spPr>
              <a:xfrm>
                <a:off x="5155514" y="2389212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4" h="31750">
                    <a:moveTo>
                      <a:pt x="0" y="31464"/>
                    </a:moveTo>
                    <a:lnTo>
                      <a:pt x="0" y="0"/>
                    </a:lnTo>
                    <a:lnTo>
                      <a:pt x="43224" y="15732"/>
                    </a:lnTo>
                    <a:lnTo>
                      <a:pt x="0" y="31464"/>
                    </a:lnTo>
                    <a:close/>
                  </a:path>
                </a:pathLst>
              </a:custGeom>
              <a:solidFill>
                <a:srgbClr val="66666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7" name="object 27">
                <a:extLst>
                  <a:ext uri="{FF2B5EF4-FFF2-40B4-BE49-F238E27FC236}">
                    <a16:creationId xmlns:a16="http://schemas.microsoft.com/office/drawing/2014/main" id="{3C5B8689-24BE-4C9A-999F-E86A75378C9F}"/>
                  </a:ext>
                </a:extLst>
              </p:cNvPr>
              <p:cNvSpPr/>
              <p:nvPr/>
            </p:nvSpPr>
            <p:spPr>
              <a:xfrm>
                <a:off x="5155514" y="2389212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4" h="31750">
                    <a:moveTo>
                      <a:pt x="0" y="31464"/>
                    </a:moveTo>
                    <a:lnTo>
                      <a:pt x="43224" y="15732"/>
                    </a:lnTo>
                    <a:lnTo>
                      <a:pt x="0" y="0"/>
                    </a:lnTo>
                    <a:lnTo>
                      <a:pt x="0" y="31464"/>
                    </a:lnTo>
                    <a:close/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78" name="object 28">
              <a:extLst>
                <a:ext uri="{FF2B5EF4-FFF2-40B4-BE49-F238E27FC236}">
                  <a16:creationId xmlns:a16="http://schemas.microsoft.com/office/drawing/2014/main" id="{7653EAF4-A336-4E04-A33F-A5B6BE258012}"/>
                </a:ext>
              </a:extLst>
            </p:cNvPr>
            <p:cNvSpPr txBox="1"/>
            <p:nvPr/>
          </p:nvSpPr>
          <p:spPr>
            <a:xfrm>
              <a:off x="5609623" y="3792970"/>
              <a:ext cx="749300" cy="1219182"/>
            </a:xfrm>
            <a:prstGeom prst="rect">
              <a:avLst/>
            </a:prstGeom>
          </p:spPr>
          <p:txBody>
            <a:bodyPr vert="horz" wrap="square" lIns="0" tIns="10795" rIns="0" bIns="0" rtlCol="0">
              <a:spAutoFit/>
            </a:bodyPr>
            <a:lstStyle/>
            <a:p>
              <a:pPr marL="12700" marR="5080">
                <a:lnSpc>
                  <a:spcPct val="100699"/>
                </a:lnSpc>
                <a:spcBef>
                  <a:spcPts val="85"/>
                </a:spcBef>
              </a:pPr>
              <a:r>
                <a:rPr sz="1800" spc="-5" dirty="0">
                  <a:latin typeface="Arial"/>
                  <a:cs typeface="Arial"/>
                </a:rPr>
                <a:t>CONV,  ReLU</a:t>
              </a:r>
              <a:endParaRPr sz="1800" dirty="0">
                <a:latin typeface="Arial"/>
                <a:cs typeface="Arial"/>
              </a:endParaRPr>
            </a:p>
            <a:p>
              <a:pPr marL="12700" marR="29845">
                <a:lnSpc>
                  <a:spcPct val="100699"/>
                </a:lnSpc>
              </a:pPr>
              <a:r>
                <a:rPr sz="1800" spc="-5" dirty="0">
                  <a:solidFill>
                    <a:srgbClr val="38751C"/>
                  </a:solidFill>
                  <a:latin typeface="Arial"/>
                  <a:cs typeface="Arial"/>
                </a:rPr>
                <a:t>e.g.</a:t>
              </a:r>
              <a:r>
                <a:rPr sz="1800" spc="-95" dirty="0">
                  <a:solidFill>
                    <a:srgbClr val="38751C"/>
                  </a:solidFill>
                  <a:latin typeface="Arial"/>
                  <a:cs typeface="Arial"/>
                </a:rPr>
                <a:t> </a:t>
              </a:r>
              <a:r>
                <a:rPr sz="1800" spc="-5" dirty="0">
                  <a:solidFill>
                    <a:srgbClr val="38751C"/>
                  </a:solidFill>
                  <a:latin typeface="Arial"/>
                  <a:cs typeface="Arial"/>
                </a:rPr>
                <a:t>10  5x5x</a:t>
              </a:r>
              <a:r>
                <a:rPr sz="1800" b="1" spc="-5" dirty="0">
                  <a:solidFill>
                    <a:srgbClr val="38751C"/>
                  </a:solidFill>
                  <a:latin typeface="Arial"/>
                  <a:cs typeface="Arial"/>
                </a:rPr>
                <a:t>6  </a:t>
              </a:r>
              <a:endParaRPr lang="en-US" altLang="ko-KR" sz="1800" b="1" spc="-5" dirty="0">
                <a:solidFill>
                  <a:srgbClr val="38751C"/>
                </a:solidFill>
                <a:latin typeface="Arial"/>
                <a:cs typeface="Arial"/>
              </a:endParaRPr>
            </a:p>
            <a:p>
              <a:pPr marL="12700" marR="29845">
                <a:lnSpc>
                  <a:spcPct val="100699"/>
                </a:lnSpc>
              </a:pPr>
              <a:r>
                <a:rPr sz="1800" spc="-5" dirty="0">
                  <a:solidFill>
                    <a:srgbClr val="38751C"/>
                  </a:solidFill>
                  <a:latin typeface="Arial"/>
                  <a:cs typeface="Arial"/>
                </a:rPr>
                <a:t>filters</a:t>
              </a:r>
              <a:endParaRPr sz="1800" dirty="0">
                <a:latin typeface="Arial"/>
                <a:cs typeface="Arial"/>
              </a:endParaRPr>
            </a:p>
          </p:txBody>
        </p:sp>
        <p:grpSp>
          <p:nvGrpSpPr>
            <p:cNvPr id="79" name="object 29">
              <a:extLst>
                <a:ext uri="{FF2B5EF4-FFF2-40B4-BE49-F238E27FC236}">
                  <a16:creationId xmlns:a16="http://schemas.microsoft.com/office/drawing/2014/main" id="{CF603326-269A-4C25-B924-722EAE7404F7}"/>
                </a:ext>
              </a:extLst>
            </p:cNvPr>
            <p:cNvGrpSpPr/>
            <p:nvPr/>
          </p:nvGrpSpPr>
          <p:grpSpPr>
            <a:xfrm>
              <a:off x="6707071" y="2433263"/>
              <a:ext cx="962461" cy="2761371"/>
              <a:chOff x="5434863" y="1123366"/>
              <a:chExt cx="962461" cy="2761371"/>
            </a:xfrm>
          </p:grpSpPr>
          <p:sp>
            <p:nvSpPr>
              <p:cNvPr id="80" name="object 30">
                <a:extLst>
                  <a:ext uri="{FF2B5EF4-FFF2-40B4-BE49-F238E27FC236}">
                    <a16:creationId xmlns:a16="http://schemas.microsoft.com/office/drawing/2014/main" id="{DF26523D-18E0-4D9C-B60C-07AA276DF199}"/>
                  </a:ext>
                </a:extLst>
              </p:cNvPr>
              <p:cNvSpPr/>
              <p:nvPr/>
            </p:nvSpPr>
            <p:spPr>
              <a:xfrm>
                <a:off x="5434863" y="1869523"/>
                <a:ext cx="213360" cy="2014855"/>
              </a:xfrm>
              <a:custGeom>
                <a:avLst/>
                <a:gdLst/>
                <a:ahLst/>
                <a:cxnLst/>
                <a:rect l="l" t="t" r="r" b="b"/>
                <a:pathLst>
                  <a:path w="213360" h="2014854">
                    <a:moveTo>
                      <a:pt x="213174" y="2014668"/>
                    </a:moveTo>
                    <a:lnTo>
                      <a:pt x="0" y="2014668"/>
                    </a:lnTo>
                    <a:lnTo>
                      <a:pt x="0" y="0"/>
                    </a:lnTo>
                    <a:lnTo>
                      <a:pt x="213174" y="0"/>
                    </a:lnTo>
                    <a:lnTo>
                      <a:pt x="213174" y="2014668"/>
                    </a:lnTo>
                    <a:close/>
                  </a:path>
                </a:pathLst>
              </a:custGeom>
              <a:solidFill>
                <a:srgbClr val="D8E9D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3" name="object 31">
                <a:extLst>
                  <a:ext uri="{FF2B5EF4-FFF2-40B4-BE49-F238E27FC236}">
                    <a16:creationId xmlns:a16="http://schemas.microsoft.com/office/drawing/2014/main" id="{E7FD5CCD-B0AE-4192-B76A-D9314D14F2C6}"/>
                  </a:ext>
                </a:extLst>
              </p:cNvPr>
              <p:cNvSpPr/>
              <p:nvPr/>
            </p:nvSpPr>
            <p:spPr>
              <a:xfrm>
                <a:off x="5653739" y="1123366"/>
                <a:ext cx="743585" cy="2758440"/>
              </a:xfrm>
              <a:custGeom>
                <a:avLst/>
                <a:gdLst/>
                <a:ahLst/>
                <a:cxnLst/>
                <a:rect l="l" t="t" r="r" b="b"/>
                <a:pathLst>
                  <a:path w="743585" h="2758440">
                    <a:moveTo>
                      <a:pt x="0" y="2757894"/>
                    </a:moveTo>
                    <a:lnTo>
                      <a:pt x="0" y="743226"/>
                    </a:lnTo>
                    <a:lnTo>
                      <a:pt x="743223" y="0"/>
                    </a:lnTo>
                    <a:lnTo>
                      <a:pt x="743223" y="2014670"/>
                    </a:lnTo>
                    <a:lnTo>
                      <a:pt x="0" y="2757894"/>
                    </a:lnTo>
                    <a:close/>
                  </a:path>
                </a:pathLst>
              </a:custGeom>
              <a:solidFill>
                <a:srgbClr val="ACBAA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5" name="object 32">
                <a:extLst>
                  <a:ext uri="{FF2B5EF4-FFF2-40B4-BE49-F238E27FC236}">
                    <a16:creationId xmlns:a16="http://schemas.microsoft.com/office/drawing/2014/main" id="{20F0C31D-4C3B-43E1-B254-352258E6CE33}"/>
                  </a:ext>
                </a:extLst>
              </p:cNvPr>
              <p:cNvSpPr/>
              <p:nvPr/>
            </p:nvSpPr>
            <p:spPr>
              <a:xfrm>
                <a:off x="5434863" y="1126297"/>
                <a:ext cx="956944" cy="743585"/>
              </a:xfrm>
              <a:custGeom>
                <a:avLst/>
                <a:gdLst/>
                <a:ahLst/>
                <a:cxnLst/>
                <a:rect l="l" t="t" r="r" b="b"/>
                <a:pathLst>
                  <a:path w="956945" h="743585">
                    <a:moveTo>
                      <a:pt x="213174" y="743226"/>
                    </a:moveTo>
                    <a:lnTo>
                      <a:pt x="0" y="743226"/>
                    </a:lnTo>
                    <a:lnTo>
                      <a:pt x="743223" y="0"/>
                    </a:lnTo>
                    <a:lnTo>
                      <a:pt x="956398" y="0"/>
                    </a:lnTo>
                    <a:lnTo>
                      <a:pt x="213174" y="743226"/>
                    </a:lnTo>
                    <a:close/>
                  </a:path>
                </a:pathLst>
              </a:custGeom>
              <a:solidFill>
                <a:srgbClr val="DFEDDB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6" name="object 33">
                <a:extLst>
                  <a:ext uri="{FF2B5EF4-FFF2-40B4-BE49-F238E27FC236}">
                    <a16:creationId xmlns:a16="http://schemas.microsoft.com/office/drawing/2014/main" id="{C53C9739-3E32-47E4-B7BC-761CE9420193}"/>
                  </a:ext>
                </a:extLst>
              </p:cNvPr>
              <p:cNvSpPr/>
              <p:nvPr/>
            </p:nvSpPr>
            <p:spPr>
              <a:xfrm>
                <a:off x="5434863" y="1126297"/>
                <a:ext cx="956944" cy="2758440"/>
              </a:xfrm>
              <a:custGeom>
                <a:avLst/>
                <a:gdLst/>
                <a:ahLst/>
                <a:cxnLst/>
                <a:rect l="l" t="t" r="r" b="b"/>
                <a:pathLst>
                  <a:path w="956945" h="2758440">
                    <a:moveTo>
                      <a:pt x="0" y="743226"/>
                    </a:moveTo>
                    <a:lnTo>
                      <a:pt x="743223" y="0"/>
                    </a:lnTo>
                    <a:lnTo>
                      <a:pt x="956398" y="0"/>
                    </a:lnTo>
                    <a:lnTo>
                      <a:pt x="956398" y="2014670"/>
                    </a:lnTo>
                    <a:lnTo>
                      <a:pt x="213174" y="2757894"/>
                    </a:lnTo>
                    <a:lnTo>
                      <a:pt x="0" y="2757894"/>
                    </a:lnTo>
                    <a:lnTo>
                      <a:pt x="0" y="743226"/>
                    </a:lnTo>
                    <a:close/>
                  </a:path>
                  <a:path w="956945" h="2758440">
                    <a:moveTo>
                      <a:pt x="0" y="743226"/>
                    </a:moveTo>
                    <a:lnTo>
                      <a:pt x="213174" y="743226"/>
                    </a:lnTo>
                    <a:lnTo>
                      <a:pt x="956398" y="0"/>
                    </a:lnTo>
                  </a:path>
                  <a:path w="956945" h="2758440">
                    <a:moveTo>
                      <a:pt x="213174" y="743226"/>
                    </a:moveTo>
                    <a:lnTo>
                      <a:pt x="213174" y="2757894"/>
                    </a:lnTo>
                  </a:path>
                </a:pathLst>
              </a:custGeom>
              <a:ln w="1904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27" name="object 34">
              <a:extLst>
                <a:ext uri="{FF2B5EF4-FFF2-40B4-BE49-F238E27FC236}">
                  <a16:creationId xmlns:a16="http://schemas.microsoft.com/office/drawing/2014/main" id="{2550DF5D-3E96-474F-AC9A-FB091570D8F5}"/>
                </a:ext>
              </a:extLst>
            </p:cNvPr>
            <p:cNvGrpSpPr/>
            <p:nvPr/>
          </p:nvGrpSpPr>
          <p:grpSpPr>
            <a:xfrm>
              <a:off x="8088069" y="3694347"/>
              <a:ext cx="978535" cy="41275"/>
              <a:chOff x="6815861" y="2384450"/>
              <a:chExt cx="978535" cy="41275"/>
            </a:xfrm>
          </p:grpSpPr>
          <p:sp>
            <p:nvSpPr>
              <p:cNvPr id="128" name="object 35">
                <a:extLst>
                  <a:ext uri="{FF2B5EF4-FFF2-40B4-BE49-F238E27FC236}">
                    <a16:creationId xmlns:a16="http://schemas.microsoft.com/office/drawing/2014/main" id="{6E7552DB-6F72-4AB8-9012-FCEBDC2C2618}"/>
                  </a:ext>
                </a:extLst>
              </p:cNvPr>
              <p:cNvSpPr/>
              <p:nvPr/>
            </p:nvSpPr>
            <p:spPr>
              <a:xfrm>
                <a:off x="6815861" y="2404945"/>
                <a:ext cx="930910" cy="0"/>
              </a:xfrm>
              <a:custGeom>
                <a:avLst/>
                <a:gdLst/>
                <a:ahLst/>
                <a:cxnLst/>
                <a:rect l="l" t="t" r="r" b="b"/>
                <a:pathLst>
                  <a:path w="930909">
                    <a:moveTo>
                      <a:pt x="0" y="0"/>
                    </a:moveTo>
                    <a:lnTo>
                      <a:pt x="930448" y="0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9" name="object 36">
                <a:extLst>
                  <a:ext uri="{FF2B5EF4-FFF2-40B4-BE49-F238E27FC236}">
                    <a16:creationId xmlns:a16="http://schemas.microsoft.com/office/drawing/2014/main" id="{0E9F8FED-9E1A-46F0-9009-BA7E356E3BD6}"/>
                  </a:ext>
                </a:extLst>
              </p:cNvPr>
              <p:cNvSpPr/>
              <p:nvPr/>
            </p:nvSpPr>
            <p:spPr>
              <a:xfrm>
                <a:off x="7746309" y="2389212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5" h="31750">
                    <a:moveTo>
                      <a:pt x="0" y="31464"/>
                    </a:moveTo>
                    <a:lnTo>
                      <a:pt x="0" y="0"/>
                    </a:lnTo>
                    <a:lnTo>
                      <a:pt x="43224" y="15732"/>
                    </a:lnTo>
                    <a:lnTo>
                      <a:pt x="0" y="31464"/>
                    </a:lnTo>
                    <a:close/>
                  </a:path>
                </a:pathLst>
              </a:custGeom>
              <a:solidFill>
                <a:srgbClr val="66666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0" name="object 37">
                <a:extLst>
                  <a:ext uri="{FF2B5EF4-FFF2-40B4-BE49-F238E27FC236}">
                    <a16:creationId xmlns:a16="http://schemas.microsoft.com/office/drawing/2014/main" id="{A23DB546-7EDF-47A7-80D9-2FC26F146955}"/>
                  </a:ext>
                </a:extLst>
              </p:cNvPr>
              <p:cNvSpPr/>
              <p:nvPr/>
            </p:nvSpPr>
            <p:spPr>
              <a:xfrm>
                <a:off x="7746309" y="2389212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5" h="31750">
                    <a:moveTo>
                      <a:pt x="0" y="31464"/>
                    </a:moveTo>
                    <a:lnTo>
                      <a:pt x="43224" y="15732"/>
                    </a:lnTo>
                    <a:lnTo>
                      <a:pt x="0" y="0"/>
                    </a:lnTo>
                    <a:lnTo>
                      <a:pt x="0" y="31464"/>
                    </a:lnTo>
                    <a:close/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31" name="object 38">
              <a:extLst>
                <a:ext uri="{FF2B5EF4-FFF2-40B4-BE49-F238E27FC236}">
                  <a16:creationId xmlns:a16="http://schemas.microsoft.com/office/drawing/2014/main" id="{61B31A64-2CE9-4A7C-B2DA-7BDADFA4EF96}"/>
                </a:ext>
              </a:extLst>
            </p:cNvPr>
            <p:cNvSpPr txBox="1"/>
            <p:nvPr/>
          </p:nvSpPr>
          <p:spPr>
            <a:xfrm>
              <a:off x="8200418" y="3792970"/>
              <a:ext cx="749300" cy="575945"/>
            </a:xfrm>
            <a:prstGeom prst="rect">
              <a:avLst/>
            </a:prstGeom>
          </p:spPr>
          <p:txBody>
            <a:bodyPr vert="horz" wrap="square" lIns="0" tIns="10795" rIns="0" bIns="0" rtlCol="0">
              <a:spAutoFit/>
            </a:bodyPr>
            <a:lstStyle/>
            <a:p>
              <a:pPr marL="12700" marR="5080">
                <a:lnSpc>
                  <a:spcPct val="100699"/>
                </a:lnSpc>
                <a:spcBef>
                  <a:spcPts val="85"/>
                </a:spcBef>
              </a:pPr>
              <a:r>
                <a:rPr sz="1800" spc="-5" dirty="0">
                  <a:latin typeface="Arial"/>
                  <a:cs typeface="Arial"/>
                </a:rPr>
                <a:t>CONV,  ReLU</a:t>
              </a:r>
              <a:endParaRPr sz="1800">
                <a:latin typeface="Arial"/>
                <a:cs typeface="Arial"/>
              </a:endParaRPr>
            </a:p>
          </p:txBody>
        </p:sp>
        <p:sp>
          <p:nvSpPr>
            <p:cNvPr id="132" name="object 39">
              <a:extLst>
                <a:ext uri="{FF2B5EF4-FFF2-40B4-BE49-F238E27FC236}">
                  <a16:creationId xmlns:a16="http://schemas.microsoft.com/office/drawing/2014/main" id="{00FC0F53-6D08-4B4F-96C5-B0E22D750D42}"/>
                </a:ext>
              </a:extLst>
            </p:cNvPr>
            <p:cNvSpPr txBox="1"/>
            <p:nvPr/>
          </p:nvSpPr>
          <p:spPr>
            <a:xfrm>
              <a:off x="9417016" y="3530871"/>
              <a:ext cx="41529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dirty="0">
                  <a:latin typeface="Arial"/>
                  <a:cs typeface="Arial"/>
                </a:rPr>
                <a:t>….</a:t>
              </a:r>
              <a:endParaRPr sz="2400">
                <a:latin typeface="Arial"/>
                <a:cs typeface="Arial"/>
              </a:endParaRPr>
            </a:p>
          </p:txBody>
        </p:sp>
        <p:sp>
          <p:nvSpPr>
            <p:cNvPr id="133" name="object 40">
              <a:extLst>
                <a:ext uri="{FF2B5EF4-FFF2-40B4-BE49-F238E27FC236}">
                  <a16:creationId xmlns:a16="http://schemas.microsoft.com/office/drawing/2014/main" id="{43A6590A-0031-4F4E-B878-01ED2BA2327D}"/>
                </a:ext>
              </a:extLst>
            </p:cNvPr>
            <p:cNvSpPr txBox="1"/>
            <p:nvPr/>
          </p:nvSpPr>
          <p:spPr>
            <a:xfrm>
              <a:off x="6645913" y="5191704"/>
              <a:ext cx="280035" cy="25377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latin typeface="Arial"/>
                  <a:cs typeface="Arial"/>
                </a:rPr>
                <a:t>10</a:t>
              </a:r>
              <a:endParaRPr sz="1800" dirty="0">
                <a:latin typeface="Arial"/>
                <a:cs typeface="Arial"/>
              </a:endParaRPr>
            </a:p>
          </p:txBody>
        </p:sp>
        <p:sp>
          <p:nvSpPr>
            <p:cNvPr id="134" name="object 41">
              <a:extLst>
                <a:ext uri="{FF2B5EF4-FFF2-40B4-BE49-F238E27FC236}">
                  <a16:creationId xmlns:a16="http://schemas.microsoft.com/office/drawing/2014/main" id="{525DE80D-5B69-4FC7-AC84-C584F04DBBA5}"/>
                </a:ext>
              </a:extLst>
            </p:cNvPr>
            <p:cNvSpPr txBox="1"/>
            <p:nvPr/>
          </p:nvSpPr>
          <p:spPr>
            <a:xfrm>
              <a:off x="7392719" y="4800075"/>
              <a:ext cx="2800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latin typeface="Arial"/>
                  <a:cs typeface="Arial"/>
                </a:rPr>
                <a:t>24</a:t>
              </a:r>
              <a:endParaRPr sz="1800">
                <a:latin typeface="Arial"/>
                <a:cs typeface="Arial"/>
              </a:endParaRPr>
            </a:p>
          </p:txBody>
        </p:sp>
        <p:sp>
          <p:nvSpPr>
            <p:cNvPr id="135" name="object 42">
              <a:extLst>
                <a:ext uri="{FF2B5EF4-FFF2-40B4-BE49-F238E27FC236}">
                  <a16:creationId xmlns:a16="http://schemas.microsoft.com/office/drawing/2014/main" id="{F52C9DF7-2ABF-4D1F-AAA0-9D2AC7BA490D}"/>
                </a:ext>
              </a:extLst>
            </p:cNvPr>
            <p:cNvSpPr txBox="1"/>
            <p:nvPr/>
          </p:nvSpPr>
          <p:spPr>
            <a:xfrm>
              <a:off x="7757021" y="2726896"/>
              <a:ext cx="2800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latin typeface="Arial"/>
                  <a:cs typeface="Arial"/>
                </a:rPr>
                <a:t>24</a:t>
              </a:r>
              <a:endParaRPr sz="1800" dirty="0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43332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327" y="4146604"/>
            <a:ext cx="2337272" cy="1654164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080320" y="1030569"/>
            <a:ext cx="72008" cy="28803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b="1">
              <a:ln w="11430"/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52328" y="977611"/>
            <a:ext cx="277031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ko-KR"/>
            </a:defPPr>
            <a:lvl1pPr>
              <a:defRPr b="1">
                <a:ln w="11430"/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>
                <a:solidFill>
                  <a:srgbClr val="0000CC"/>
                </a:solidFill>
              </a:rPr>
              <a:t>Convolutional Operation</a:t>
            </a:r>
            <a:endParaRPr kumimoji="1" lang="ko-KR" altLang="en-US" dirty="0">
              <a:solidFill>
                <a:srgbClr val="0000CC"/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245360" y="1376680"/>
            <a:ext cx="7818120" cy="0"/>
          </a:xfrm>
          <a:prstGeom prst="line">
            <a:avLst/>
          </a:prstGeom>
          <a:ln w="254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361" y="1546615"/>
            <a:ext cx="3584409" cy="267301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6F16F25-B898-4395-A714-3AA5675E32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3281" y="696405"/>
            <a:ext cx="2702818" cy="623855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654809" y="4806878"/>
            <a:ext cx="1308486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kumimoji="1" lang="en-US" altLang="ko-KR" sz="12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Convolution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928" y="1546615"/>
            <a:ext cx="3427553" cy="26730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6" descr="D:\kwonminji\wed\PT작업\한국전자통신연구원\홀로그램PSD\img\27p_화살표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101" y="2369001"/>
            <a:ext cx="354127" cy="1650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그룹 15"/>
          <p:cNvGrpSpPr/>
          <p:nvPr/>
        </p:nvGrpSpPr>
        <p:grpSpPr>
          <a:xfrm>
            <a:off x="6879848" y="4609214"/>
            <a:ext cx="2815274" cy="2202008"/>
            <a:chOff x="2935378" y="2729943"/>
            <a:chExt cx="3273243" cy="3084674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5220" y="2729943"/>
              <a:ext cx="2913560" cy="1398111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5378" y="4201254"/>
              <a:ext cx="3273243" cy="1613363"/>
            </a:xfrm>
            <a:prstGeom prst="rect">
              <a:avLst/>
            </a:prstGeom>
          </p:spPr>
        </p:pic>
      </p:grpSp>
      <p:pic>
        <p:nvPicPr>
          <p:cNvPr id="24" name="Picture 6" descr="D:\kwonminji\wed\PT작업\한국전자통신연구원\홀로그램PSD\img\27p_화살표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243563" y="3750109"/>
            <a:ext cx="292667" cy="136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33271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2080320" y="1030568"/>
            <a:ext cx="72008" cy="28803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b="1">
              <a:ln w="11430"/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52328" y="977610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ko-KR"/>
            </a:defPPr>
            <a:lvl1pPr>
              <a:defRPr b="1">
                <a:ln w="11430"/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dirty="0">
                <a:solidFill>
                  <a:srgbClr val="0000CC"/>
                </a:solidFill>
              </a:rPr>
              <a:t>Deep Learning: CNN Visualization</a:t>
            </a:r>
            <a:endParaRPr kumimoji="1" lang="ko-KR" altLang="en-US" dirty="0">
              <a:solidFill>
                <a:srgbClr val="0000CC"/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245360" y="1376680"/>
            <a:ext cx="7818120" cy="0"/>
          </a:xfrm>
          <a:prstGeom prst="line">
            <a:avLst/>
          </a:prstGeom>
          <a:ln w="254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223" y="1609674"/>
            <a:ext cx="5334274" cy="201305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816507" y="4032140"/>
            <a:ext cx="8691470" cy="2226421"/>
            <a:chOff x="592324" y="3964090"/>
            <a:chExt cx="7901336" cy="192820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324" y="3964090"/>
              <a:ext cx="3657122" cy="1928203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7255" y="3964090"/>
              <a:ext cx="3856405" cy="1925509"/>
            </a:xfrm>
            <a:prstGeom prst="rect">
              <a:avLst/>
            </a:prstGeom>
          </p:spPr>
        </p:pic>
        <p:pic>
          <p:nvPicPr>
            <p:cNvPr id="11" name="Picture 6" descr="D:\kwonminji\wed\PT작업\한국전자통신연구원\홀로그램PSD\img\27p_화살표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3656" y="4239053"/>
              <a:ext cx="354127" cy="1650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직사각형 11"/>
          <p:cNvSpPr/>
          <p:nvPr/>
        </p:nvSpPr>
        <p:spPr>
          <a:xfrm>
            <a:off x="5699015" y="1504398"/>
            <a:ext cx="3114724" cy="303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indent="-920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kumimoji="1" lang="en-US" altLang="ko-KR" sz="1050" b="1" dirty="0">
                <a:solidFill>
                  <a:prstClr val="black"/>
                </a:solidFill>
                <a:latin typeface="맑은 고딕" panose="020B0503020000020004" pitchFamily="50" charset="-127"/>
                <a:ea typeface="굴림" charset="-127"/>
              </a:rPr>
              <a:t>Example of graphical CNN representation</a:t>
            </a:r>
            <a:endParaRPr kumimoji="1" lang="en-US" altLang="ko-KR" sz="10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392338" y="3795196"/>
            <a:ext cx="3114724" cy="303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indent="-920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kumimoji="1" lang="en-US" altLang="ko-KR" sz="1050" b="1" dirty="0">
                <a:solidFill>
                  <a:prstClr val="black"/>
                </a:solidFill>
                <a:latin typeface="맑은 고딕" panose="020B0503020000020004" pitchFamily="50" charset="-127"/>
                <a:ea typeface="굴림" charset="-127"/>
              </a:rPr>
              <a:t>CNN trains the multiple filters (Kernel).</a:t>
            </a:r>
            <a:endParaRPr kumimoji="1" lang="en-US" altLang="ko-KR" sz="10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4538119" y="2374007"/>
            <a:ext cx="371881" cy="310893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231469" y="2488278"/>
            <a:ext cx="467546" cy="432723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927632" y="2556812"/>
            <a:ext cx="371881" cy="310893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532615" y="2657422"/>
            <a:ext cx="371881" cy="310893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7200861" y="2635508"/>
            <a:ext cx="371881" cy="310893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755" y="6257892"/>
            <a:ext cx="471118" cy="39182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495" y="6257892"/>
            <a:ext cx="471118" cy="391829"/>
          </a:xfrm>
          <a:prstGeom prst="rect">
            <a:avLst/>
          </a:prstGeom>
        </p:spPr>
      </p:pic>
      <p:sp>
        <p:nvSpPr>
          <p:cNvPr id="22" name="톱니 모양의 오른쪽 화살표 21"/>
          <p:cNvSpPr/>
          <p:nvPr/>
        </p:nvSpPr>
        <p:spPr>
          <a:xfrm>
            <a:off x="7289800" y="6390542"/>
            <a:ext cx="2153920" cy="137160"/>
          </a:xfrm>
          <a:prstGeom prst="notchedRightArrow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8219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DA9409-2EDE-474A-9191-974874812BFC}"/>
              </a:ext>
            </a:extLst>
          </p:cNvPr>
          <p:cNvSpPr txBox="1"/>
          <p:nvPr/>
        </p:nvSpPr>
        <p:spPr>
          <a:xfrm>
            <a:off x="0" y="523873"/>
            <a:ext cx="121919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Overview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65E0C9-E02D-4C15-BC76-F33358E1ABE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Convolutional neural network (CNN)</a:t>
            </a:r>
            <a:endParaRPr kumimoji="0" lang="ko-KR" alt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983C5FF0-C20C-4A50-A7B8-CC269BA26209}"/>
              </a:ext>
            </a:extLst>
          </p:cNvPr>
          <p:cNvSpPr/>
          <p:nvPr/>
        </p:nvSpPr>
        <p:spPr>
          <a:xfrm>
            <a:off x="2258785" y="1730828"/>
            <a:ext cx="7015843" cy="42331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A66D69-0EF1-4B89-B368-13DD65DCE215}"/>
              </a:ext>
            </a:extLst>
          </p:cNvPr>
          <p:cNvSpPr txBox="1"/>
          <p:nvPr/>
        </p:nvSpPr>
        <p:spPr>
          <a:xfrm>
            <a:off x="242601" y="1361496"/>
            <a:ext cx="5349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이미지의 특성에 따라 뉴런이 다르게 활성화 됨</a:t>
            </a: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782AEAC4-8B04-444F-9983-9353BDCE3247}"/>
              </a:ext>
            </a:extLst>
          </p:cNvPr>
          <p:cNvSpPr txBox="1"/>
          <p:nvPr/>
        </p:nvSpPr>
        <p:spPr>
          <a:xfrm>
            <a:off x="8404814" y="5509977"/>
            <a:ext cx="2078129" cy="3617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l" defTabSz="914400" rtl="0" eaLnBrk="1" fontAlgn="auto" latinLnBrk="1" hangingPunct="1">
              <a:lnSpc>
                <a:spcPct val="1172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sng" strike="noStrike" kern="1200" cap="none" spc="-5" normalizeH="0" baseline="0" noProof="0" dirty="0">
                <a:ln>
                  <a:noFill/>
                </a:ln>
                <a:solidFill>
                  <a:srgbClr val="1154CC"/>
                </a:solidFill>
                <a:effectLst/>
                <a:uLnTx/>
                <a:uFill>
                  <a:solidFill>
                    <a:srgbClr val="1154CC"/>
                  </a:solidFill>
                </a:uFill>
                <a:latin typeface="Carlito"/>
                <a:ea typeface="+mn-ea"/>
                <a:cs typeface="Carlito"/>
              </a:rPr>
              <a:t>Cat image</a:t>
            </a: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1154CC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by CNX OpenStax is licensed  under CC BY 4.0; changes</a:t>
            </a:r>
            <a:r>
              <a:rPr kumimoji="0" sz="1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made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4136911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2080320" y="1056846"/>
            <a:ext cx="72008" cy="28803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b="1">
              <a:ln w="11430"/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52328" y="1003888"/>
            <a:ext cx="2329484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ko-KR"/>
            </a:defPPr>
            <a:lvl1pPr>
              <a:defRPr b="1">
                <a:ln w="11430"/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>
                <a:solidFill>
                  <a:srgbClr val="0000CC"/>
                </a:solidFill>
              </a:rPr>
              <a:t>CNN Implementation</a:t>
            </a:r>
            <a:endParaRPr kumimoji="1" lang="ko-KR" altLang="en-US" dirty="0">
              <a:solidFill>
                <a:srgbClr val="0000CC"/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245360" y="1376680"/>
            <a:ext cx="7818120" cy="0"/>
          </a:xfrm>
          <a:prstGeom prst="line">
            <a:avLst/>
          </a:prstGeom>
          <a:ln w="254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223" y="1609674"/>
            <a:ext cx="5334274" cy="201305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080" y="3804859"/>
            <a:ext cx="5734560" cy="24283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812" y="980689"/>
            <a:ext cx="934448" cy="49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085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173725" y="269456"/>
            <a:ext cx="8405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Convolutional Neural Network (CNN) </a:t>
            </a:r>
            <a:r>
              <a:rPr lang="ko-KR" altLang="en-US" sz="3200" dirty="0"/>
              <a:t>이론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344D0C2-E48B-46BB-ADE1-BB6EE8B9B00A}"/>
              </a:ext>
            </a:extLst>
          </p:cNvPr>
          <p:cNvSpPr txBox="1"/>
          <p:nvPr/>
        </p:nvSpPr>
        <p:spPr>
          <a:xfrm>
            <a:off x="212181" y="970425"/>
            <a:ext cx="617188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CNN</a:t>
            </a:r>
            <a:r>
              <a:rPr lang="ko-KR" altLang="en-US" b="1" dirty="0"/>
              <a:t>을 이용한 </a:t>
            </a:r>
            <a:r>
              <a:rPr lang="en-US" altLang="ko-KR" b="1" dirty="0"/>
              <a:t>classification model</a:t>
            </a:r>
            <a:r>
              <a:rPr lang="ko-KR" altLang="en-US" b="1" dirty="0"/>
              <a:t> 설계 시 주의사항</a:t>
            </a:r>
            <a:endParaRPr lang="en-US" altLang="ko-KR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B6B4891A-64A5-4A9C-B055-605934644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18B812-0B38-4C45-9828-A6E4D84B3A5F}" type="slidenum">
              <a:rPr lang="ko-KR" altLang="en-US" smtClean="0"/>
              <a:t>61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610BB0-A153-450A-A26E-8A8BA5256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023" y="2393687"/>
            <a:ext cx="4700454" cy="32978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4C87EE-E804-4BE7-8507-268C0A6AED27}"/>
              </a:ext>
            </a:extLst>
          </p:cNvPr>
          <p:cNvSpPr txBox="1"/>
          <p:nvPr/>
        </p:nvSpPr>
        <p:spPr>
          <a:xfrm>
            <a:off x="6341830" y="5987018"/>
            <a:ext cx="1984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MLP model </a:t>
            </a:r>
            <a:r>
              <a:rPr lang="ko-KR" altLang="en-US" b="1" dirty="0"/>
              <a:t>예시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0A57A37-2A96-4109-85BB-115ABE7DC0AD}"/>
              </a:ext>
            </a:extLst>
          </p:cNvPr>
          <p:cNvSpPr/>
          <p:nvPr/>
        </p:nvSpPr>
        <p:spPr>
          <a:xfrm>
            <a:off x="8657761" y="2800349"/>
            <a:ext cx="592726" cy="187325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9847A8-6013-4477-871E-97110A9370EC}"/>
              </a:ext>
            </a:extLst>
          </p:cNvPr>
          <p:cNvSpPr txBox="1"/>
          <p:nvPr/>
        </p:nvSpPr>
        <p:spPr>
          <a:xfrm>
            <a:off x="6447667" y="1876639"/>
            <a:ext cx="5012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Output node</a:t>
            </a:r>
            <a:r>
              <a:rPr lang="ko-KR" altLang="en-US" b="1" dirty="0">
                <a:solidFill>
                  <a:srgbClr val="FF0000"/>
                </a:solidFill>
              </a:rPr>
              <a:t>의 값이 숫자 예측 확률을 나타냄</a:t>
            </a: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A0CE2A64-53B9-4BEB-903F-CB9C667890AE}"/>
              </a:ext>
            </a:extLst>
          </p:cNvPr>
          <p:cNvSpPr/>
          <p:nvPr/>
        </p:nvSpPr>
        <p:spPr>
          <a:xfrm>
            <a:off x="8788292" y="2338304"/>
            <a:ext cx="331663" cy="40666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ML: CNN">
            <a:extLst>
              <a:ext uri="{FF2B5EF4-FFF2-40B4-BE49-F238E27FC236}">
                <a16:creationId xmlns:a16="http://schemas.microsoft.com/office/drawing/2014/main" id="{B030ACB5-8512-4AF8-A233-033CFC441B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38"/>
          <a:stretch/>
        </p:blipFill>
        <p:spPr bwMode="auto">
          <a:xfrm>
            <a:off x="1018423" y="2338304"/>
            <a:ext cx="2810528" cy="316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1A8B374-C39C-4E51-9389-B72B7C18E7C4}"/>
              </a:ext>
            </a:extLst>
          </p:cNvPr>
          <p:cNvSpPr/>
          <p:nvPr/>
        </p:nvSpPr>
        <p:spPr>
          <a:xfrm>
            <a:off x="4289941" y="3588344"/>
            <a:ext cx="607385" cy="45429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9CCFE3-0131-4D86-880E-453DCBE92A1F}"/>
              </a:ext>
            </a:extLst>
          </p:cNvPr>
          <p:cNvSpPr txBox="1"/>
          <p:nvPr/>
        </p:nvSpPr>
        <p:spPr>
          <a:xfrm>
            <a:off x="8657761" y="4728983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10x1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8EA7D4-BBCD-47F1-90E0-A4A7C10E9331}"/>
              </a:ext>
            </a:extLst>
          </p:cNvPr>
          <p:cNvSpPr txBox="1"/>
          <p:nvPr/>
        </p:nvSpPr>
        <p:spPr>
          <a:xfrm>
            <a:off x="3053579" y="5617686"/>
            <a:ext cx="841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784x1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202579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173725" y="269456"/>
            <a:ext cx="8405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Convolutional Neural Network (CNN) </a:t>
            </a:r>
            <a:r>
              <a:rPr lang="ko-KR" altLang="en-US" sz="3200" dirty="0"/>
              <a:t>이론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344D0C2-E48B-46BB-ADE1-BB6EE8B9B00A}"/>
              </a:ext>
            </a:extLst>
          </p:cNvPr>
          <p:cNvSpPr txBox="1"/>
          <p:nvPr/>
        </p:nvSpPr>
        <p:spPr>
          <a:xfrm>
            <a:off x="212181" y="970425"/>
            <a:ext cx="617188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CNN</a:t>
            </a:r>
            <a:r>
              <a:rPr lang="ko-KR" altLang="en-US" b="1" dirty="0"/>
              <a:t>을 이용한 </a:t>
            </a:r>
            <a:r>
              <a:rPr lang="en-US" altLang="ko-KR" b="1" dirty="0"/>
              <a:t>classification model</a:t>
            </a:r>
            <a:r>
              <a:rPr lang="ko-KR" altLang="en-US" b="1" dirty="0"/>
              <a:t> 설계 시 주의사항</a:t>
            </a:r>
            <a:endParaRPr lang="en-US" altLang="ko-KR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B6B4891A-64A5-4A9C-B055-605934644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18B812-0B38-4C45-9828-A6E4D84B3A5F}" type="slidenum">
              <a:rPr lang="ko-KR" altLang="en-US" smtClean="0"/>
              <a:t>62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4C87EE-E804-4BE7-8507-268C0A6AED27}"/>
              </a:ext>
            </a:extLst>
          </p:cNvPr>
          <p:cNvSpPr txBox="1"/>
          <p:nvPr/>
        </p:nvSpPr>
        <p:spPr>
          <a:xfrm>
            <a:off x="5087550" y="5490374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CNN model </a:t>
            </a:r>
            <a:r>
              <a:rPr lang="ko-KR" altLang="en-US" b="1" dirty="0"/>
              <a:t>예시</a:t>
            </a:r>
          </a:p>
        </p:txBody>
      </p:sp>
      <p:pic>
        <p:nvPicPr>
          <p:cNvPr id="10" name="Picture 2" descr="ML: CNN">
            <a:extLst>
              <a:ext uri="{FF2B5EF4-FFF2-40B4-BE49-F238E27FC236}">
                <a16:creationId xmlns:a16="http://schemas.microsoft.com/office/drawing/2014/main" id="{B5DC29EE-E6B1-42E7-876B-8BA450D269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8" t="20796" r="76035" b="33510"/>
          <a:stretch/>
        </p:blipFill>
        <p:spPr bwMode="auto">
          <a:xfrm>
            <a:off x="1235495" y="2978150"/>
            <a:ext cx="1422399" cy="1447800"/>
          </a:xfrm>
          <a:prstGeom prst="rect">
            <a:avLst/>
          </a:prstGeom>
          <a:noFill/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F171AE16-EA48-4964-959D-DB4BB72E3EAF}"/>
              </a:ext>
            </a:extLst>
          </p:cNvPr>
          <p:cNvSpPr/>
          <p:nvPr/>
        </p:nvSpPr>
        <p:spPr>
          <a:xfrm>
            <a:off x="3325563" y="3510280"/>
            <a:ext cx="538480" cy="28956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AEAAF4-DF21-4866-BCD1-ADD0CD1A0EA2}"/>
              </a:ext>
            </a:extLst>
          </p:cNvPr>
          <p:cNvSpPr txBox="1"/>
          <p:nvPr/>
        </p:nvSpPr>
        <p:spPr>
          <a:xfrm>
            <a:off x="1440963" y="2468086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28x28x</a:t>
            </a:r>
            <a:r>
              <a:rPr lang="en-US" altLang="ko-KR" b="1" dirty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43BF4B-424C-46DD-AD9C-4F6E24C8DC65}"/>
              </a:ext>
            </a:extLst>
          </p:cNvPr>
          <p:cNvSpPr txBox="1"/>
          <p:nvPr/>
        </p:nvSpPr>
        <p:spPr>
          <a:xfrm>
            <a:off x="2931648" y="4013200"/>
            <a:ext cx="1281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Conv. 1</a:t>
            </a:r>
          </a:p>
          <a:p>
            <a:pPr algn="ctr"/>
            <a:r>
              <a:rPr lang="en-US" altLang="ko-KR" dirty="0"/>
              <a:t>[5x5x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en-US" altLang="ko-KR" dirty="0"/>
              <a:t>]x</a:t>
            </a:r>
            <a:r>
              <a:rPr lang="en-US" altLang="ko-KR" dirty="0">
                <a:solidFill>
                  <a:srgbClr val="0000FF"/>
                </a:solidFill>
              </a:rPr>
              <a:t>32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3" name="정육면체 12">
            <a:extLst>
              <a:ext uri="{FF2B5EF4-FFF2-40B4-BE49-F238E27FC236}">
                <a16:creationId xmlns:a16="http://schemas.microsoft.com/office/drawing/2014/main" id="{42DFE99A-0C11-467B-A56D-28B5506C4715}"/>
              </a:ext>
            </a:extLst>
          </p:cNvPr>
          <p:cNvSpPr/>
          <p:nvPr/>
        </p:nvSpPr>
        <p:spPr>
          <a:xfrm>
            <a:off x="4531712" y="2887352"/>
            <a:ext cx="1000760" cy="1583690"/>
          </a:xfrm>
          <a:prstGeom prst="cube">
            <a:avLst>
              <a:gd name="adj" fmla="val 453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AB832B-C371-4B5B-9BAA-E3BCBC9D921D}"/>
              </a:ext>
            </a:extLst>
          </p:cNvPr>
          <p:cNvSpPr txBox="1"/>
          <p:nvPr/>
        </p:nvSpPr>
        <p:spPr>
          <a:xfrm>
            <a:off x="4531712" y="2468086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24x24x</a:t>
            </a:r>
            <a:r>
              <a:rPr lang="en-US" altLang="ko-KR" b="1" dirty="0">
                <a:solidFill>
                  <a:srgbClr val="0000FF"/>
                </a:solidFill>
              </a:rPr>
              <a:t>32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6989450C-5DF9-4939-B917-E8BBB4C89288}"/>
              </a:ext>
            </a:extLst>
          </p:cNvPr>
          <p:cNvSpPr/>
          <p:nvPr/>
        </p:nvSpPr>
        <p:spPr>
          <a:xfrm>
            <a:off x="6200141" y="3510280"/>
            <a:ext cx="538480" cy="28956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4D1EDC-1C64-43EB-8012-7439D0A1B6CF}"/>
              </a:ext>
            </a:extLst>
          </p:cNvPr>
          <p:cNvSpPr txBox="1"/>
          <p:nvPr/>
        </p:nvSpPr>
        <p:spPr>
          <a:xfrm>
            <a:off x="5696691" y="3974998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Conv. 2</a:t>
            </a:r>
          </a:p>
          <a:p>
            <a:pPr algn="ctr"/>
            <a:r>
              <a:rPr lang="en-US" altLang="ko-KR" dirty="0"/>
              <a:t>[5x5x</a:t>
            </a:r>
            <a:r>
              <a:rPr lang="en-US" altLang="ko-KR" dirty="0">
                <a:solidFill>
                  <a:srgbClr val="0000FF"/>
                </a:solidFill>
              </a:rPr>
              <a:t>32</a:t>
            </a:r>
            <a:r>
              <a:rPr lang="en-US" altLang="ko-KR" dirty="0"/>
              <a:t>]x</a:t>
            </a:r>
            <a:r>
              <a:rPr lang="en-US" altLang="ko-KR" dirty="0">
                <a:solidFill>
                  <a:srgbClr val="00B050"/>
                </a:solidFill>
              </a:rPr>
              <a:t>32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18" name="정육면체 17">
            <a:extLst>
              <a:ext uri="{FF2B5EF4-FFF2-40B4-BE49-F238E27FC236}">
                <a16:creationId xmlns:a16="http://schemas.microsoft.com/office/drawing/2014/main" id="{B5BC61F4-3C02-43D5-8D3B-6CA2E9A03C86}"/>
              </a:ext>
            </a:extLst>
          </p:cNvPr>
          <p:cNvSpPr/>
          <p:nvPr/>
        </p:nvSpPr>
        <p:spPr>
          <a:xfrm>
            <a:off x="7406290" y="3070232"/>
            <a:ext cx="787400" cy="1246051"/>
          </a:xfrm>
          <a:prstGeom prst="cube">
            <a:avLst>
              <a:gd name="adj" fmla="val 453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01B004-916D-440F-A8EC-0A1835EDF4F5}"/>
              </a:ext>
            </a:extLst>
          </p:cNvPr>
          <p:cNvSpPr txBox="1"/>
          <p:nvPr/>
        </p:nvSpPr>
        <p:spPr>
          <a:xfrm>
            <a:off x="7248978" y="2468086"/>
            <a:ext cx="1233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20x20x</a:t>
            </a:r>
            <a:r>
              <a:rPr lang="en-US" altLang="ko-KR" b="1" dirty="0">
                <a:solidFill>
                  <a:srgbClr val="00B050"/>
                </a:solidFill>
              </a:rPr>
              <a:t>32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D81B33-2862-4EAC-AE5E-1B7B44B37843}"/>
              </a:ext>
            </a:extLst>
          </p:cNvPr>
          <p:cNvSpPr txBox="1"/>
          <p:nvPr/>
        </p:nvSpPr>
        <p:spPr>
          <a:xfrm>
            <a:off x="8861359" y="3957116"/>
            <a:ext cx="3132589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출력의 형태가 </a:t>
            </a:r>
            <a:r>
              <a:rPr lang="en-US" altLang="ko-KR" b="1" dirty="0">
                <a:solidFill>
                  <a:srgbClr val="FF0000"/>
                </a:solidFill>
              </a:rPr>
              <a:t>cube </a:t>
            </a:r>
            <a:r>
              <a:rPr lang="ko-KR" altLang="en-US" b="1" dirty="0">
                <a:solidFill>
                  <a:srgbClr val="FF0000"/>
                </a:solidFill>
              </a:rPr>
              <a:t>이므로</a:t>
            </a:r>
            <a:endParaRPr lang="en-US" altLang="ko-KR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예측 확률을 확인 할 수 없음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8822E9-EB25-43A4-A872-3527AFF574BE}"/>
              </a:ext>
            </a:extLst>
          </p:cNvPr>
          <p:cNvSpPr txBox="1"/>
          <p:nvPr/>
        </p:nvSpPr>
        <p:spPr>
          <a:xfrm>
            <a:off x="8861361" y="3373996"/>
            <a:ext cx="502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/>
              <a:t>…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5499493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173725" y="269456"/>
            <a:ext cx="8405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Convolutional Neural Network (CNN) </a:t>
            </a:r>
            <a:r>
              <a:rPr lang="ko-KR" altLang="en-US" sz="3200" dirty="0"/>
              <a:t>이론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344D0C2-E48B-46BB-ADE1-BB6EE8B9B00A}"/>
              </a:ext>
            </a:extLst>
          </p:cNvPr>
          <p:cNvSpPr txBox="1"/>
          <p:nvPr/>
        </p:nvSpPr>
        <p:spPr>
          <a:xfrm>
            <a:off x="212181" y="970425"/>
            <a:ext cx="965854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CNN</a:t>
            </a:r>
            <a:r>
              <a:rPr lang="ko-KR" altLang="en-US" b="1" dirty="0"/>
              <a:t>을 이용한 </a:t>
            </a:r>
            <a:r>
              <a:rPr lang="en-US" altLang="ko-KR" b="1" dirty="0"/>
              <a:t>classification model</a:t>
            </a:r>
            <a:r>
              <a:rPr lang="ko-KR" altLang="en-US" b="1" dirty="0"/>
              <a:t> 설계 시 주의사항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일반적으로 </a:t>
            </a:r>
            <a:r>
              <a:rPr lang="en-US" altLang="ko-KR" dirty="0"/>
              <a:t>CNN</a:t>
            </a:r>
            <a:r>
              <a:rPr lang="ko-KR" altLang="en-US" dirty="0"/>
              <a:t>의 </a:t>
            </a:r>
            <a:r>
              <a:rPr lang="en-US" altLang="ko-KR" dirty="0"/>
              <a:t>feature map</a:t>
            </a:r>
            <a:r>
              <a:rPr lang="ko-KR" altLang="en-US" dirty="0"/>
              <a:t>을 평탄화 한 이후 </a:t>
            </a:r>
            <a:r>
              <a:rPr lang="en-US" altLang="ko-KR" dirty="0"/>
              <a:t>fully connected layer</a:t>
            </a:r>
            <a:r>
              <a:rPr lang="ko-KR" altLang="en-US" dirty="0"/>
              <a:t>에 입력함</a:t>
            </a:r>
            <a:endParaRPr lang="en-US" altLang="ko-KR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B6B4891A-64A5-4A9C-B055-605934644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18B812-0B38-4C45-9828-A6E4D84B3A5F}" type="slidenum">
              <a:rPr lang="ko-KR" altLang="en-US" smtClean="0"/>
              <a:t>63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4C87EE-E804-4BE7-8507-268C0A6AED27}"/>
              </a:ext>
            </a:extLst>
          </p:cNvPr>
          <p:cNvSpPr txBox="1"/>
          <p:nvPr/>
        </p:nvSpPr>
        <p:spPr>
          <a:xfrm>
            <a:off x="5300849" y="5964099"/>
            <a:ext cx="1590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LeNet-5 </a:t>
            </a:r>
            <a:r>
              <a:rPr lang="ko-KR" altLang="en-US" b="1" dirty="0"/>
              <a:t>구조</a:t>
            </a:r>
          </a:p>
        </p:txBody>
      </p:sp>
      <p:pic>
        <p:nvPicPr>
          <p:cNvPr id="21" name="Picture 4" descr="The LeNet-5 Architecture, a convolutional neural network ...">
            <a:extLst>
              <a:ext uri="{FF2B5EF4-FFF2-40B4-BE49-F238E27FC236}">
                <a16:creationId xmlns:a16="http://schemas.microsoft.com/office/drawing/2014/main" id="{FF408988-3B84-42D0-8AE6-EBB1862703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47"/>
          <a:stretch/>
        </p:blipFill>
        <p:spPr bwMode="auto">
          <a:xfrm>
            <a:off x="961715" y="2201056"/>
            <a:ext cx="10268570" cy="316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1BB800-ADBB-4293-A371-EC5078626607}"/>
              </a:ext>
            </a:extLst>
          </p:cNvPr>
          <p:cNvSpPr txBox="1"/>
          <p:nvPr/>
        </p:nvSpPr>
        <p:spPr>
          <a:xfrm>
            <a:off x="2372418" y="5408753"/>
            <a:ext cx="138820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</a:rPr>
              <a:t>Convolution 1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78F84F-0DA1-48B1-B7CD-A9294260D15E}"/>
              </a:ext>
            </a:extLst>
          </p:cNvPr>
          <p:cNvSpPr txBox="1"/>
          <p:nvPr/>
        </p:nvSpPr>
        <p:spPr>
          <a:xfrm>
            <a:off x="6107250" y="5408753"/>
            <a:ext cx="138820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</a:rPr>
              <a:t>Convolution 2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B39495-C0D6-4128-AF07-294CEB978D77}"/>
              </a:ext>
            </a:extLst>
          </p:cNvPr>
          <p:cNvSpPr txBox="1"/>
          <p:nvPr/>
        </p:nvSpPr>
        <p:spPr>
          <a:xfrm>
            <a:off x="4909002" y="5408753"/>
            <a:ext cx="83112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Pooling</a:t>
            </a:r>
            <a:endParaRPr lang="ko-KR" altLang="en-US" sz="1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E262BD-730F-4615-B762-E81579FC85DE}"/>
              </a:ext>
            </a:extLst>
          </p:cNvPr>
          <p:cNvSpPr txBox="1"/>
          <p:nvPr/>
        </p:nvSpPr>
        <p:spPr>
          <a:xfrm>
            <a:off x="7931602" y="5408753"/>
            <a:ext cx="83112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Pooling</a:t>
            </a:r>
            <a:endParaRPr lang="ko-KR" altLang="en-US" sz="1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A32913-6460-4B37-8BCC-68439F1BD9DD}"/>
              </a:ext>
            </a:extLst>
          </p:cNvPr>
          <p:cNvSpPr txBox="1"/>
          <p:nvPr/>
        </p:nvSpPr>
        <p:spPr>
          <a:xfrm>
            <a:off x="8569198" y="5100976"/>
            <a:ext cx="145250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00FF"/>
                </a:solidFill>
              </a:rPr>
              <a:t>평탄화 </a:t>
            </a:r>
            <a:r>
              <a:rPr lang="en-US" altLang="ko-KR" sz="1400" b="1" dirty="0">
                <a:solidFill>
                  <a:srgbClr val="0000FF"/>
                </a:solidFill>
              </a:rPr>
              <a:t>&amp; FC1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31653B-AE11-4488-854E-D787FF64CF1C}"/>
              </a:ext>
            </a:extLst>
          </p:cNvPr>
          <p:cNvSpPr txBox="1"/>
          <p:nvPr/>
        </p:nvSpPr>
        <p:spPr>
          <a:xfrm>
            <a:off x="9838336" y="4793199"/>
            <a:ext cx="107560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00FF"/>
                </a:solidFill>
              </a:rPr>
              <a:t>FC2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DD8291-6F76-4319-AD11-C8524ADE0750}"/>
              </a:ext>
            </a:extLst>
          </p:cNvPr>
          <p:cNvSpPr txBox="1"/>
          <p:nvPr/>
        </p:nvSpPr>
        <p:spPr>
          <a:xfrm>
            <a:off x="10468256" y="4324200"/>
            <a:ext cx="69598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00FF"/>
                </a:solidFill>
              </a:rPr>
              <a:t>FC3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BFAF1-4EEA-42FE-8A0C-419E0B5D9D4D}"/>
              </a:ext>
            </a:extLst>
          </p:cNvPr>
          <p:cNvSpPr txBox="1"/>
          <p:nvPr/>
        </p:nvSpPr>
        <p:spPr>
          <a:xfrm>
            <a:off x="0" y="6581001"/>
            <a:ext cx="6036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Ref.: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[Proc. on IEEE 1998] Gradient-based learning applied to document recognition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9790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491582" y="245802"/>
            <a:ext cx="2682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/>
              <a:t>LeNet-5 </a:t>
            </a:r>
            <a:r>
              <a:rPr lang="ko-KR" altLang="en-US" sz="3200" b="1" dirty="0"/>
              <a:t>구조</a:t>
            </a: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B6B4891A-64A5-4A9C-B055-605934644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18B812-0B38-4C45-9828-A6E4D84B3A5F}" type="slidenum">
              <a:rPr lang="ko-KR" altLang="en-US" smtClean="0"/>
              <a:t>64</a:t>
            </a:fld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DD8291-6F76-4319-AD11-C8524ADE0750}"/>
              </a:ext>
            </a:extLst>
          </p:cNvPr>
          <p:cNvSpPr txBox="1"/>
          <p:nvPr/>
        </p:nvSpPr>
        <p:spPr>
          <a:xfrm>
            <a:off x="430637" y="1043682"/>
            <a:ext cx="69598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00FF"/>
                </a:solidFill>
              </a:rPr>
              <a:t>C1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BFAF1-4EEA-42FE-8A0C-419E0B5D9D4D}"/>
              </a:ext>
            </a:extLst>
          </p:cNvPr>
          <p:cNvSpPr txBox="1"/>
          <p:nvPr/>
        </p:nvSpPr>
        <p:spPr>
          <a:xfrm>
            <a:off x="0" y="6581001"/>
            <a:ext cx="6036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Ref.: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[Proc. on IEEE 1998] Gradient-based learning applied to document recognition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8DB048-384C-61D0-944C-6A8572D15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82" y="958777"/>
            <a:ext cx="8155708" cy="4775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4CC3CC-FFCE-E2DE-E53E-CB5D750935A7}"/>
              </a:ext>
            </a:extLst>
          </p:cNvPr>
          <p:cNvSpPr txBox="1"/>
          <p:nvPr/>
        </p:nvSpPr>
        <p:spPr>
          <a:xfrm>
            <a:off x="430637" y="1631878"/>
            <a:ext cx="69598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00FF"/>
                </a:solidFill>
              </a:rPr>
              <a:t>S2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DEC9BD8-F18E-2643-A5E8-52685329D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82" y="1564563"/>
            <a:ext cx="8155708" cy="47233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1F95A51-83D3-9507-17F0-D1B57E82D858}"/>
              </a:ext>
            </a:extLst>
          </p:cNvPr>
          <p:cNvSpPr txBox="1"/>
          <p:nvPr/>
        </p:nvSpPr>
        <p:spPr>
          <a:xfrm>
            <a:off x="430637" y="2232416"/>
            <a:ext cx="69598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00FF"/>
                </a:solidFill>
              </a:rPr>
              <a:t>S4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DAC479B-D81D-07DB-1D38-B550B7AB8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82" y="2148650"/>
            <a:ext cx="8176701" cy="47758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87C6487-52CA-2AFE-05ED-5782515FCE02}"/>
              </a:ext>
            </a:extLst>
          </p:cNvPr>
          <p:cNvSpPr txBox="1"/>
          <p:nvPr/>
        </p:nvSpPr>
        <p:spPr>
          <a:xfrm>
            <a:off x="430637" y="2836466"/>
            <a:ext cx="69598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00FF"/>
                </a:solidFill>
              </a:rPr>
              <a:t>C5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AF5E4CF-758B-6D04-118D-83F684BADC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82" y="2759433"/>
            <a:ext cx="8155708" cy="46184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83C59FE-A1B5-11A6-C93C-50430363950C}"/>
              </a:ext>
            </a:extLst>
          </p:cNvPr>
          <p:cNvSpPr txBox="1"/>
          <p:nvPr/>
        </p:nvSpPr>
        <p:spPr>
          <a:xfrm>
            <a:off x="430637" y="3442173"/>
            <a:ext cx="69598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00FF"/>
                </a:solidFill>
              </a:rPr>
              <a:t>F6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69E3EDA-16FD-1FF5-EE66-CCCB388BB7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646" y="3367764"/>
            <a:ext cx="8139964" cy="45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7973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449541" y="2579099"/>
            <a:ext cx="10990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/>
              <a:t>Applications</a:t>
            </a:r>
            <a:endParaRPr lang="ko-KR" altLang="en-US" sz="3600" b="1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B6B4891A-64A5-4A9C-B055-605934644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18B812-0B38-4C45-9828-A6E4D84B3A5F}" type="slidenum">
              <a:rPr lang="ko-KR" altLang="en-US" smtClean="0"/>
              <a:t>65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BFAF1-4EEA-42FE-8A0C-419E0B5D9D4D}"/>
              </a:ext>
            </a:extLst>
          </p:cNvPr>
          <p:cNvSpPr txBox="1"/>
          <p:nvPr/>
        </p:nvSpPr>
        <p:spPr>
          <a:xfrm>
            <a:off x="0" y="6581001"/>
            <a:ext cx="6036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Ref.: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[Proc. on IEEE 1998] Gradient-based learning applied to document recognition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6555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1899717" y="57810"/>
            <a:ext cx="8064896" cy="606698"/>
          </a:xfrm>
          <a:prstGeom prst="rect">
            <a:avLst/>
          </a:prstGeom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/>
            <a:r>
              <a:rPr lang="en-US" altLang="ko-KR" sz="32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</a:rPr>
              <a:t>Applications</a:t>
            </a:r>
            <a:endParaRPr lang="ko-KR" altLang="en-US" sz="3200" b="1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80320" y="962253"/>
            <a:ext cx="72008" cy="28803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b="1">
              <a:ln w="11430"/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52328" y="909295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ko-KR"/>
            </a:defPPr>
            <a:lvl1pPr>
              <a:defRPr b="1">
                <a:ln w="11430"/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>
                <a:solidFill>
                  <a:srgbClr val="0000CC"/>
                </a:solidFill>
              </a:rPr>
              <a:t>CNN based Super Resolution (SR)</a:t>
            </a:r>
            <a:endParaRPr kumimoji="1" lang="ko-KR" altLang="en-US" dirty="0">
              <a:solidFill>
                <a:srgbClr val="0000CC"/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245360" y="1432560"/>
            <a:ext cx="7818120" cy="0"/>
          </a:xfrm>
          <a:prstGeom prst="line">
            <a:avLst/>
          </a:prstGeom>
          <a:ln w="254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815" y="2046580"/>
            <a:ext cx="2857500" cy="1600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081" y="1586494"/>
            <a:ext cx="1853045" cy="2034886"/>
          </a:xfrm>
          <a:prstGeom prst="rect">
            <a:avLst/>
          </a:prstGeom>
        </p:spPr>
      </p:pic>
      <p:pic>
        <p:nvPicPr>
          <p:cNvPr id="11" name="Picture 6" descr="D:\kwonminji\wed\PT작업\한국전자통신연구원\홀로그램PSD\img\27p_화살표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149" y="2411225"/>
            <a:ext cx="292667" cy="136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5580" y="1756519"/>
            <a:ext cx="2754222" cy="169483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708" y="1583060"/>
            <a:ext cx="827715" cy="46352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5580" y="3774441"/>
            <a:ext cx="7807900" cy="255876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4780B49-9587-4AD8-B9FB-1D1CB1BC2B73}"/>
              </a:ext>
            </a:extLst>
          </p:cNvPr>
          <p:cNvSpPr txBox="1"/>
          <p:nvPr/>
        </p:nvSpPr>
        <p:spPr>
          <a:xfrm>
            <a:off x="5274805" y="6333207"/>
            <a:ext cx="49055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i="1" spc="-50" dirty="0">
                <a:solidFill>
                  <a:prstClr val="black"/>
                </a:solidFill>
                <a:latin typeface="맑은 고딕"/>
                <a:ea typeface="굴림" charset="-127"/>
              </a:rPr>
              <a:t>* Reference: IEEE Trans. PAMI “Image Super-Resolution Using Deep Convolutional Networks” Chao Dong et.al, 2015</a:t>
            </a:r>
            <a:endParaRPr kumimoji="1" lang="ko-KR" altLang="en-US" sz="800" i="1" spc="-50" dirty="0">
              <a:solidFill>
                <a:prstClr val="black"/>
              </a:solidFill>
              <a:latin typeface="맑은 고딕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14149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1899717" y="57810"/>
            <a:ext cx="8064896" cy="606698"/>
          </a:xfrm>
          <a:prstGeom prst="rect">
            <a:avLst/>
          </a:prstGeom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/>
            <a:r>
              <a:rPr lang="en-US" altLang="ko-KR" sz="32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</a:rPr>
              <a:t>Applications</a:t>
            </a:r>
            <a:endParaRPr lang="ko-KR" altLang="en-US" sz="3200" b="1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80320" y="1171803"/>
            <a:ext cx="72008" cy="28803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ko-KR" altLang="en-US" b="1">
              <a:ln w="11430"/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52329" y="1118845"/>
            <a:ext cx="4562467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ko-KR"/>
            </a:defPPr>
            <a:lvl1pPr>
              <a:defRPr b="1">
                <a:ln w="11430"/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en-US" altLang="ko-KR" dirty="0">
                <a:solidFill>
                  <a:srgbClr val="0000CC"/>
                </a:solidFill>
              </a:rPr>
              <a:t>Paradigm Shift (Image/Video Processing)</a:t>
            </a:r>
            <a:endParaRPr lang="ko-KR" altLang="en-US" dirty="0">
              <a:solidFill>
                <a:srgbClr val="0000CC"/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245360" y="1527810"/>
            <a:ext cx="7818120" cy="0"/>
          </a:xfrm>
          <a:prstGeom prst="line">
            <a:avLst/>
          </a:prstGeom>
          <a:ln w="254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841" y="4285908"/>
            <a:ext cx="4692318" cy="23501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725" y="3990674"/>
            <a:ext cx="3519237" cy="19551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817CDA7-968C-4EEE-9E65-4D707026A2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5525" y="1586495"/>
            <a:ext cx="3608985" cy="262990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360" y="1637030"/>
            <a:ext cx="3890151" cy="21882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813" y="621626"/>
            <a:ext cx="1804421" cy="89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347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1899717" y="57810"/>
            <a:ext cx="8064896" cy="606698"/>
          </a:xfrm>
          <a:prstGeom prst="rect">
            <a:avLst/>
          </a:prstGeom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/>
            <a:r>
              <a:rPr lang="en-US" altLang="ko-KR" sz="32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</a:rPr>
              <a:t>Applications</a:t>
            </a:r>
            <a:endParaRPr lang="ko-KR" altLang="en-US" sz="3200" b="1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80320" y="962253"/>
            <a:ext cx="72008" cy="28803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ko-KR" altLang="en-US" b="1">
              <a:ln w="11430"/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52329" y="909295"/>
            <a:ext cx="4022255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ko-KR"/>
            </a:defPPr>
            <a:lvl1pPr>
              <a:defRPr b="1">
                <a:ln w="11430"/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en-US" altLang="ko-KR" dirty="0">
                <a:solidFill>
                  <a:srgbClr val="0000CC"/>
                </a:solidFill>
              </a:rPr>
              <a:t>SR Applications (Image Restoration)</a:t>
            </a:r>
            <a:endParaRPr lang="ko-KR" altLang="en-US" dirty="0">
              <a:solidFill>
                <a:srgbClr val="0000CC"/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245360" y="1432560"/>
            <a:ext cx="7818120" cy="0"/>
          </a:xfrm>
          <a:prstGeom prst="line">
            <a:avLst/>
          </a:prstGeom>
          <a:ln w="254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2245361" y="1509801"/>
            <a:ext cx="3877949" cy="2679427"/>
            <a:chOff x="721360" y="1509801"/>
            <a:chExt cx="3877949" cy="359316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360" y="3671515"/>
              <a:ext cx="3877949" cy="1431448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360" y="1509801"/>
              <a:ext cx="3877949" cy="2076502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584" y="4432603"/>
            <a:ext cx="3888897" cy="216490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584" y="1509801"/>
            <a:ext cx="3888897" cy="285486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361" y="4227851"/>
            <a:ext cx="3877949" cy="236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381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1899717" y="57810"/>
            <a:ext cx="8064896" cy="606698"/>
          </a:xfrm>
          <a:prstGeom prst="rect">
            <a:avLst/>
          </a:prstGeom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/>
            <a:r>
              <a:rPr lang="en-US" altLang="ko-KR" sz="32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</a:rPr>
              <a:t>Applications</a:t>
            </a:r>
            <a:endParaRPr lang="ko-KR" altLang="en-US" sz="3200" b="1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80320" y="962253"/>
            <a:ext cx="72008" cy="28803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ko-KR" altLang="en-US" b="1">
              <a:ln w="11430"/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52329" y="909295"/>
            <a:ext cx="3983783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ko-KR"/>
            </a:defPPr>
            <a:lvl1pPr>
              <a:defRPr b="1">
                <a:ln w="11430"/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en-US" altLang="ko-KR" dirty="0">
                <a:solidFill>
                  <a:srgbClr val="0000CC"/>
                </a:solidFill>
              </a:rPr>
              <a:t>SR Applications (Video Restoration)</a:t>
            </a:r>
            <a:endParaRPr lang="ko-KR" altLang="en-US" dirty="0">
              <a:solidFill>
                <a:srgbClr val="0000CC"/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245360" y="1432560"/>
            <a:ext cx="7818120" cy="0"/>
          </a:xfrm>
          <a:prstGeom prst="line">
            <a:avLst/>
          </a:prstGeom>
          <a:ln w="254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bandicam 2021-07-02 01-05-59-11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1603964"/>
            <a:ext cx="9144000" cy="43624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00394"/>
            <a:ext cx="9144000" cy="16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DA9409-2EDE-474A-9191-974874812BFC}"/>
              </a:ext>
            </a:extLst>
          </p:cNvPr>
          <p:cNvSpPr txBox="1"/>
          <p:nvPr/>
        </p:nvSpPr>
        <p:spPr>
          <a:xfrm>
            <a:off x="0" y="523873"/>
            <a:ext cx="121919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Overview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65E0C9-E02D-4C15-BC76-F33358E1ABE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Convolutional neural network (CNN)</a:t>
            </a:r>
            <a:endParaRPr kumimoji="0" lang="ko-KR" alt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A66D69-0EF1-4B89-B368-13DD65DCE215}"/>
              </a:ext>
            </a:extLst>
          </p:cNvPr>
          <p:cNvSpPr txBox="1"/>
          <p:nvPr/>
        </p:nvSpPr>
        <p:spPr>
          <a:xfrm>
            <a:off x="261966" y="1401142"/>
            <a:ext cx="3321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이미지를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Input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으로 사용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7746E11E-063F-43F0-B838-3B00F8CC4BCB}"/>
              </a:ext>
            </a:extLst>
          </p:cNvPr>
          <p:cNvSpPr/>
          <p:nvPr/>
        </p:nvSpPr>
        <p:spPr>
          <a:xfrm>
            <a:off x="566760" y="2409230"/>
            <a:ext cx="10633630" cy="32339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10104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449541" y="2579099"/>
            <a:ext cx="10990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/>
              <a:t>Conclusions</a:t>
            </a:r>
            <a:endParaRPr lang="ko-KR" altLang="en-US" sz="3600" b="1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B6B4891A-64A5-4A9C-B055-605934644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18B812-0B38-4C45-9828-A6E4D84B3A5F}" type="slidenum">
              <a:rPr lang="ko-KR" altLang="en-US" smtClean="0"/>
              <a:t>70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BFAF1-4EEA-42FE-8A0C-419E0B5D9D4D}"/>
              </a:ext>
            </a:extLst>
          </p:cNvPr>
          <p:cNvSpPr txBox="1"/>
          <p:nvPr/>
        </p:nvSpPr>
        <p:spPr>
          <a:xfrm>
            <a:off x="0" y="6581001"/>
            <a:ext cx="6036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Ref.: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[Proc. on IEEE 1998] Gradient-based learning applied to document recognition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6660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97" y="5175878"/>
            <a:ext cx="2932699" cy="164720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841" y="1782298"/>
            <a:ext cx="4076907" cy="183342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080320" y="962253"/>
            <a:ext cx="72008" cy="28803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b="1">
              <a:ln w="11430"/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52329" y="909295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ko-KR"/>
            </a:defPPr>
            <a:lvl1pPr>
              <a:defRPr b="1">
                <a:ln w="11430"/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>
                <a:solidFill>
                  <a:srgbClr val="0000CC"/>
                </a:solidFill>
              </a:rPr>
              <a:t>MLP vs CNN</a:t>
            </a:r>
            <a:endParaRPr kumimoji="1" lang="ko-KR" altLang="en-US" dirty="0">
              <a:solidFill>
                <a:srgbClr val="0000CC"/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245360" y="1432560"/>
            <a:ext cx="7818120" cy="0"/>
          </a:xfrm>
          <a:prstGeom prst="line">
            <a:avLst/>
          </a:prstGeom>
          <a:ln w="254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152328" y="1506444"/>
            <a:ext cx="8002593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kumimoji="1" lang="en-US" altLang="ko-KR" sz="1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Artificial Neural Network (ANN) </a:t>
            </a:r>
            <a:r>
              <a:rPr kumimoji="1" lang="en-US" altLang="ko-KR" sz="1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Deep Neural Network (DNN)</a:t>
            </a:r>
            <a:endParaRPr kumimoji="1" lang="en-US" altLang="ko-KR" sz="12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672" y="1980953"/>
            <a:ext cx="2585299" cy="1595615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2245361" y="3756615"/>
            <a:ext cx="8002593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kumimoji="1" lang="en-US" altLang="ko-KR" sz="1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Convolution Neural Network (CNN)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389" y="4215503"/>
            <a:ext cx="5161550" cy="118151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372" y="4125947"/>
            <a:ext cx="1707668" cy="1642891"/>
          </a:xfrm>
          <a:prstGeom prst="rect">
            <a:avLst/>
          </a:prstGeom>
        </p:spPr>
      </p:pic>
      <p:pic>
        <p:nvPicPr>
          <p:cNvPr id="27" name="Picture 6" descr="D:\kwonminji\wed\PT작업\한국전자통신연구원\홀로그램PSD\img\27p_화살표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041" y="4614346"/>
            <a:ext cx="267349" cy="846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49041" y="5709340"/>
            <a:ext cx="1692511" cy="111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4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E6F3B22-3533-46C1-8F10-41980A86D8A6}"/>
              </a:ext>
            </a:extLst>
          </p:cNvPr>
          <p:cNvSpPr txBox="1"/>
          <p:nvPr/>
        </p:nvSpPr>
        <p:spPr>
          <a:xfrm>
            <a:off x="150481" y="581861"/>
            <a:ext cx="1568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References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3" name="Picture 6" descr="D:\kwonminji\wed\PT작업\한국전자통신연구원\홀로그램PSD\img\27p_화살표.png">
            <a:extLst>
              <a:ext uri="{FF2B5EF4-FFF2-40B4-BE49-F238E27FC236}">
                <a16:creationId xmlns:a16="http://schemas.microsoft.com/office/drawing/2014/main" id="{E671BA80-E7E3-49DC-AE97-A90B4511D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366" y="2379948"/>
            <a:ext cx="334686" cy="1559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69766B4-6233-42A3-BF6C-51097467A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64" y="1746118"/>
            <a:ext cx="4952445" cy="28275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15D264-B14E-4904-87D8-FB107A05F4D7}"/>
              </a:ext>
            </a:extLst>
          </p:cNvPr>
          <p:cNvSpPr txBox="1"/>
          <p:nvPr/>
        </p:nvSpPr>
        <p:spPr>
          <a:xfrm>
            <a:off x="626464" y="1403498"/>
            <a:ext cx="3195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The world’s top 5 conferences</a:t>
            </a:r>
            <a:endParaRPr lang="ko-KR" altLang="en-US" sz="1400" b="1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744D4-3CC6-4F7D-9708-314022863FA2}"/>
              </a:ext>
            </a:extLst>
          </p:cNvPr>
          <p:cNvSpPr txBox="1"/>
          <p:nvPr/>
        </p:nvSpPr>
        <p:spPr>
          <a:xfrm>
            <a:off x="-25552" y="6542335"/>
            <a:ext cx="60430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</a:rPr>
              <a:t>Ref) https://research.com/conference-rankings/computer-science?p=Q3-2021</a:t>
            </a:r>
            <a:endParaRPr lang="ko-KR" altLang="en-US" sz="9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0A4EF25-2BB2-4B2D-B7CF-1CA4CD77E666}"/>
              </a:ext>
            </a:extLst>
          </p:cNvPr>
          <p:cNvGrpSpPr/>
          <p:nvPr/>
        </p:nvGrpSpPr>
        <p:grpSpPr>
          <a:xfrm>
            <a:off x="6091494" y="1746119"/>
            <a:ext cx="5776390" cy="4369756"/>
            <a:chOff x="5615510" y="1515286"/>
            <a:chExt cx="6563505" cy="496519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F916615-D356-4308-AEB1-439607C38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16526" y="1515286"/>
              <a:ext cx="3771107" cy="168948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F44DE62-0E0E-4A9A-9A1C-72FDCD8FB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5510" y="3219063"/>
              <a:ext cx="6426009" cy="1718119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857DE31-5DEB-4752-89E7-F09EAD404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56851" y="4999800"/>
              <a:ext cx="3743326" cy="1480683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046C20D-A9CF-4F86-A6B3-C4B5E6C36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77090" y="1515286"/>
              <a:ext cx="2701925" cy="1689487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FDE7BE9-3FDE-4089-858A-ED56B160BA64}"/>
              </a:ext>
            </a:extLst>
          </p:cNvPr>
          <p:cNvSpPr txBox="1"/>
          <p:nvPr/>
        </p:nvSpPr>
        <p:spPr>
          <a:xfrm>
            <a:off x="3464440" y="2248597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00FF"/>
                </a:solidFill>
              </a:rPr>
              <a:t>(CVPR)</a:t>
            </a:r>
            <a:endParaRPr lang="ko-KR" altLang="en-US" sz="1200" b="1" dirty="0">
              <a:solidFill>
                <a:srgbClr val="0000FF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FAE933-27AB-4112-A024-7E796EDB7DDF}"/>
              </a:ext>
            </a:extLst>
          </p:cNvPr>
          <p:cNvSpPr txBox="1"/>
          <p:nvPr/>
        </p:nvSpPr>
        <p:spPr>
          <a:xfrm>
            <a:off x="3464440" y="2745525"/>
            <a:ext cx="596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00FF"/>
                </a:solidFill>
              </a:rPr>
              <a:t>(NIPS)</a:t>
            </a:r>
            <a:endParaRPr lang="ko-KR" altLang="en-US" sz="1200" b="1" dirty="0">
              <a:solidFill>
                <a:srgbClr val="0000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6F3C7F-3287-4EB2-8EED-9AED267E176D}"/>
              </a:ext>
            </a:extLst>
          </p:cNvPr>
          <p:cNvSpPr txBox="1"/>
          <p:nvPr/>
        </p:nvSpPr>
        <p:spPr>
          <a:xfrm>
            <a:off x="3464440" y="3314478"/>
            <a:ext cx="680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00FF"/>
                </a:solidFill>
              </a:rPr>
              <a:t>(ICCV)</a:t>
            </a:r>
            <a:endParaRPr lang="ko-KR" altLang="en-US" sz="1200" b="1" dirty="0">
              <a:solidFill>
                <a:srgbClr val="0000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608A46-B647-4514-AF27-3FE371B389E8}"/>
              </a:ext>
            </a:extLst>
          </p:cNvPr>
          <p:cNvSpPr txBox="1"/>
          <p:nvPr/>
        </p:nvSpPr>
        <p:spPr>
          <a:xfrm>
            <a:off x="3464440" y="3847986"/>
            <a:ext cx="680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00FF"/>
                </a:solidFill>
              </a:rPr>
              <a:t>(ECCV)</a:t>
            </a:r>
            <a:endParaRPr lang="ko-KR" altLang="en-US" sz="1200" b="1" dirty="0">
              <a:solidFill>
                <a:srgbClr val="0000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D5F235-A2B2-40C2-B97F-1945ED8D2D3D}"/>
              </a:ext>
            </a:extLst>
          </p:cNvPr>
          <p:cNvSpPr txBox="1"/>
          <p:nvPr/>
        </p:nvSpPr>
        <p:spPr>
          <a:xfrm>
            <a:off x="3482161" y="4287845"/>
            <a:ext cx="680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00FF"/>
                </a:solidFill>
              </a:rPr>
              <a:t>(AAAI)</a:t>
            </a:r>
            <a:endParaRPr lang="ko-KR" altLang="en-US" sz="12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4545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E23AF0-9D1F-457A-B786-CE4675A023ED}"/>
              </a:ext>
            </a:extLst>
          </p:cNvPr>
          <p:cNvSpPr txBox="1"/>
          <p:nvPr/>
        </p:nvSpPr>
        <p:spPr>
          <a:xfrm>
            <a:off x="207819" y="4506239"/>
            <a:ext cx="6082563" cy="1493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 err="1"/>
              <a:t>Dongsan</a:t>
            </a:r>
            <a:r>
              <a:rPr lang="en-US" altLang="ko-KR" dirty="0"/>
              <a:t> Jun (dsjun@dau.ac.kr)</a:t>
            </a:r>
          </a:p>
          <a:p>
            <a:pPr>
              <a:lnSpc>
                <a:spcPct val="130000"/>
              </a:lnSpc>
            </a:pPr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Signal Processing Laboratory (www.donga-ispl.kr)</a:t>
            </a:r>
          </a:p>
          <a:p>
            <a:pPr>
              <a:lnSpc>
                <a:spcPct val="130000"/>
              </a:lnSpc>
            </a:pPr>
            <a:r>
              <a:rPr lang="en-US" altLang="ko-KR" dirty="0"/>
              <a:t>Dept. of Computer Engineering</a:t>
            </a:r>
          </a:p>
          <a:p>
            <a:pPr>
              <a:lnSpc>
                <a:spcPct val="130000"/>
              </a:lnSpc>
            </a:pPr>
            <a:r>
              <a:rPr lang="en-US" altLang="ko-KR" dirty="0"/>
              <a:t>Dong-A University, Busan, Rep. of Korea</a:t>
            </a:r>
          </a:p>
        </p:txBody>
      </p:sp>
    </p:spTree>
    <p:extLst>
      <p:ext uri="{BB962C8B-B14F-4D97-AF65-F5344CB8AC3E}">
        <p14:creationId xmlns:p14="http://schemas.microsoft.com/office/powerpoint/2010/main" val="3282048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634" y="6260017"/>
            <a:ext cx="1051613" cy="534153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2245360" y="1432560"/>
            <a:ext cx="7818120" cy="0"/>
          </a:xfrm>
          <a:prstGeom prst="line">
            <a:avLst/>
          </a:prstGeom>
          <a:ln w="254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2245360" y="1564641"/>
            <a:ext cx="7818120" cy="296600"/>
          </a:xfrm>
          <a:prstGeom prst="roundRect">
            <a:avLst>
              <a:gd name="adj" fmla="val 993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altLang="ko-K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mageNet </a:t>
            </a:r>
            <a:r>
              <a:rPr lang="en-US" altLang="ko-K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arge </a:t>
            </a:r>
            <a:r>
              <a:rPr lang="en-US" altLang="ko-K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altLang="ko-K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cale </a:t>
            </a:r>
            <a:r>
              <a:rPr lang="en-US" altLang="ko-K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en-US" altLang="ko-K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isual </a:t>
            </a:r>
            <a:r>
              <a:rPr lang="en-US" altLang="ko-K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en-US" altLang="ko-K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ecognition </a:t>
            </a:r>
            <a:r>
              <a:rPr lang="en-US" altLang="ko-K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altLang="ko-K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hallenge (ILSVRC)</a:t>
            </a:r>
            <a:endParaRPr lang="ko-KR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361" y="1993321"/>
            <a:ext cx="3495040" cy="25858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750" y="4579121"/>
            <a:ext cx="3421011" cy="562752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2278750" y="5202522"/>
            <a:ext cx="3421011" cy="979839"/>
            <a:chOff x="754749" y="5202521"/>
            <a:chExt cx="2328811" cy="76227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0549" y="5202522"/>
              <a:ext cx="573011" cy="762274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749" y="5202521"/>
              <a:ext cx="1723690" cy="759852"/>
            </a:xfrm>
            <a:prstGeom prst="rect">
              <a:avLst/>
            </a:prstGeom>
          </p:spPr>
        </p:pic>
      </p:grpSp>
      <p:pic>
        <p:nvPicPr>
          <p:cNvPr id="22" name="Picture 6" descr="D:\kwonminji\wed\PT작업\한국전자통신연구원\홀로그램PSD\img\27p_화살표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061" y="2560321"/>
            <a:ext cx="573087" cy="181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148" y="4363795"/>
            <a:ext cx="3555333" cy="196243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421" y="2420905"/>
            <a:ext cx="3516305" cy="174202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952" y="6372586"/>
            <a:ext cx="882896" cy="30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84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245360" y="1432560"/>
            <a:ext cx="7818120" cy="0"/>
          </a:xfrm>
          <a:prstGeom prst="line">
            <a:avLst/>
          </a:prstGeom>
          <a:ln w="254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2245360" y="1564641"/>
            <a:ext cx="7818120" cy="296600"/>
          </a:xfrm>
          <a:prstGeom prst="roundRect">
            <a:avLst>
              <a:gd name="adj" fmla="val 993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altLang="ko-K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mageNet </a:t>
            </a:r>
            <a:r>
              <a:rPr lang="en-US" altLang="ko-K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arge </a:t>
            </a:r>
            <a:r>
              <a:rPr lang="en-US" altLang="ko-K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altLang="ko-K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cale </a:t>
            </a:r>
            <a:r>
              <a:rPr lang="en-US" altLang="ko-K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en-US" altLang="ko-K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isual </a:t>
            </a:r>
            <a:r>
              <a:rPr lang="en-US" altLang="ko-K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en-US" altLang="ko-K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ecognition </a:t>
            </a:r>
            <a:r>
              <a:rPr lang="en-US" altLang="ko-K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altLang="ko-K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hallenge (ILSVRC)</a:t>
            </a:r>
            <a:endParaRPr lang="ko-KR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361" y="1993321"/>
            <a:ext cx="3495040" cy="25858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750" y="4579121"/>
            <a:ext cx="3421011" cy="562752"/>
          </a:xfrm>
          <a:prstGeom prst="rect">
            <a:avLst/>
          </a:prstGeom>
        </p:spPr>
      </p:pic>
      <p:pic>
        <p:nvPicPr>
          <p:cNvPr id="22" name="Picture 6" descr="D:\kwonminji\wed\PT작업\한국전자통신연구원\홀로그램PSD\img\27p_화살표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139" y="2786078"/>
            <a:ext cx="292667" cy="136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046" y="4428852"/>
            <a:ext cx="3756835" cy="2254100"/>
          </a:xfrm>
          <a:prstGeom prst="rect">
            <a:avLst/>
          </a:prstGeom>
        </p:spPr>
      </p:pic>
      <p:sp>
        <p:nvSpPr>
          <p:cNvPr id="18" name="object 3">
            <a:extLst>
              <a:ext uri="{FF2B5EF4-FFF2-40B4-BE49-F238E27FC236}">
                <a16:creationId xmlns:a16="http://schemas.microsoft.com/office/drawing/2014/main" id="{7B50229E-4D2D-49D7-9B3D-9027658FAF63}"/>
              </a:ext>
            </a:extLst>
          </p:cNvPr>
          <p:cNvSpPr/>
          <p:nvPr/>
        </p:nvSpPr>
        <p:spPr>
          <a:xfrm>
            <a:off x="6101081" y="2377441"/>
            <a:ext cx="3962400" cy="199848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폭발 1 1"/>
          <p:cNvSpPr/>
          <p:nvPr/>
        </p:nvSpPr>
        <p:spPr>
          <a:xfrm>
            <a:off x="7391400" y="5247640"/>
            <a:ext cx="182880" cy="208280"/>
          </a:xfrm>
          <a:prstGeom prst="irregularSeal1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462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ISPL_표준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23655</TotalTime>
  <Words>2526</Words>
  <Application>Microsoft Office PowerPoint</Application>
  <PresentationFormat>와이드스크린</PresentationFormat>
  <Paragraphs>659</Paragraphs>
  <Slides>73</Slides>
  <Notes>38</Notes>
  <HiddenSlides>0</HiddenSlides>
  <MMClips>1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5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73</vt:i4>
      </vt:variant>
    </vt:vector>
  </HeadingPairs>
  <TitlesOfParts>
    <vt:vector size="87" baseType="lpstr">
      <vt:lpstr>Carlito</vt:lpstr>
      <vt:lpstr>HY헤드라인M</vt:lpstr>
      <vt:lpstr>굴림</vt:lpstr>
      <vt:lpstr>맑은 고딕</vt:lpstr>
      <vt:lpstr>Arial</vt:lpstr>
      <vt:lpstr>Times New Roman</vt:lpstr>
      <vt:lpstr>Wingdings</vt:lpstr>
      <vt:lpstr>Office 테마</vt:lpstr>
      <vt:lpstr>1_Office 테마</vt:lpstr>
      <vt:lpstr>2_Office 테마</vt:lpstr>
      <vt:lpstr>3_Office 테마</vt:lpstr>
      <vt:lpstr>4_Office 테마</vt:lpstr>
      <vt:lpstr>Worksheet</vt:lpstr>
      <vt:lpstr>Equation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knuser</dc:creator>
  <cp:lastModifiedBy>전동산</cp:lastModifiedBy>
  <cp:revision>1017</cp:revision>
  <dcterms:modified xsi:type="dcterms:W3CDTF">2024-10-30T06:12:32Z</dcterms:modified>
</cp:coreProperties>
</file>